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670" r:id="rId3"/>
    <p:sldId id="613" r:id="rId4"/>
    <p:sldId id="614" r:id="rId5"/>
    <p:sldId id="615" r:id="rId6"/>
    <p:sldId id="617" r:id="rId7"/>
    <p:sldId id="618" r:id="rId8"/>
    <p:sldId id="667" r:id="rId9"/>
    <p:sldId id="619" r:id="rId10"/>
    <p:sldId id="620" r:id="rId11"/>
    <p:sldId id="621" r:id="rId12"/>
    <p:sldId id="622" r:id="rId13"/>
    <p:sldId id="623" r:id="rId14"/>
    <p:sldId id="624" r:id="rId15"/>
    <p:sldId id="625" r:id="rId16"/>
    <p:sldId id="626" r:id="rId17"/>
    <p:sldId id="668" r:id="rId18"/>
    <p:sldId id="669" r:id="rId19"/>
    <p:sldId id="627" r:id="rId20"/>
    <p:sldId id="628" r:id="rId21"/>
    <p:sldId id="629" r:id="rId22"/>
    <p:sldId id="630" r:id="rId23"/>
    <p:sldId id="631" r:id="rId24"/>
    <p:sldId id="632" r:id="rId25"/>
    <p:sldId id="633" r:id="rId26"/>
    <p:sldId id="634" r:id="rId27"/>
    <p:sldId id="635" r:id="rId28"/>
    <p:sldId id="636" r:id="rId29"/>
    <p:sldId id="637" r:id="rId30"/>
    <p:sldId id="638" r:id="rId31"/>
    <p:sldId id="639" r:id="rId32"/>
    <p:sldId id="640" r:id="rId33"/>
    <p:sldId id="258" r:id="rId3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9" autoAdjust="0"/>
  </p:normalViewPr>
  <p:slideViewPr>
    <p:cSldViewPr snapToGrid="0">
      <p:cViewPr varScale="1">
        <p:scale>
          <a:sx n="109" d="100"/>
          <a:sy n="109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0724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2418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1189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2296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386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7808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6675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5871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7704912-B115-433C-8876-C7DEF4A8EAB4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743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7729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1266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7943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4077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8794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624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4351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4912-B115-433C-8876-C7DEF4A8EAB4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7764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04912-B115-433C-8876-C7DEF4A8EAB4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D0C1E-79A7-408C-8D07-51B108C24E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9804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-368092" y="2839727"/>
            <a:ext cx="9192548" cy="1373070"/>
          </a:xfrm>
        </p:spPr>
        <p:txBody>
          <a:bodyPr/>
          <a:lstStyle/>
          <a:p>
            <a:r>
              <a:rPr lang="tr-TR" dirty="0"/>
              <a:t>Bilgisayar İşletim Sistemleri	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13.Hafta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32043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Allocation</a:t>
            </a:r>
            <a:r>
              <a:rPr lang="tr-TR" dirty="0"/>
              <a:t> of </a:t>
            </a:r>
            <a:r>
              <a:rPr lang="tr-TR" dirty="0" err="1"/>
              <a:t>frames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0321" y="2254577"/>
            <a:ext cx="9613861" cy="3599316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tr-TR" sz="1900" dirty="0"/>
              <a:t>Global veya lokal atama</a:t>
            </a:r>
          </a:p>
          <a:p>
            <a:pPr algn="just"/>
            <a:r>
              <a:rPr lang="tr-TR" sz="1900" dirty="0" smtClean="0"/>
              <a:t>Global </a:t>
            </a:r>
            <a:r>
              <a:rPr lang="tr-TR" sz="1900" dirty="0" err="1"/>
              <a:t>replacement</a:t>
            </a:r>
            <a:r>
              <a:rPr lang="tr-TR" sz="1900" dirty="0"/>
              <a:t> algoritmaları, bir </a:t>
            </a:r>
            <a:r>
              <a:rPr lang="tr-TR" sz="1900" dirty="0" err="1"/>
              <a:t>process’e</a:t>
            </a:r>
            <a:r>
              <a:rPr lang="tr-TR" sz="1900" dirty="0"/>
              <a:t> tüm </a:t>
            </a:r>
            <a:r>
              <a:rPr lang="tr-TR" sz="1900" dirty="0" err="1"/>
              <a:t>frame’ler</a:t>
            </a:r>
            <a:r>
              <a:rPr lang="tr-TR" sz="1900" dirty="0"/>
              <a:t> arasından atama yapabilir.</a:t>
            </a:r>
          </a:p>
          <a:p>
            <a:pPr lvl="1" algn="just"/>
            <a:r>
              <a:rPr lang="tr-TR" sz="1500" dirty="0" smtClean="0"/>
              <a:t>Atanacak </a:t>
            </a:r>
            <a:r>
              <a:rPr lang="tr-TR" sz="1500" dirty="0" err="1"/>
              <a:t>frame</a:t>
            </a:r>
            <a:r>
              <a:rPr lang="tr-TR" sz="1500" dirty="0"/>
              <a:t> başka bir </a:t>
            </a:r>
            <a:r>
              <a:rPr lang="tr-TR" sz="1500" dirty="0" err="1"/>
              <a:t>process</a:t>
            </a:r>
            <a:r>
              <a:rPr lang="tr-TR" sz="1500" dirty="0"/>
              <a:t> tarafından kullanılıyorsa, alınarak tahsis </a:t>
            </a:r>
            <a:r>
              <a:rPr lang="tr-TR" sz="1500" dirty="0" smtClean="0"/>
              <a:t>edil</a:t>
            </a:r>
            <a:r>
              <a:rPr lang="en-US" sz="1500" dirty="0" err="1" smtClean="0"/>
              <a:t>ebilir</a:t>
            </a:r>
            <a:r>
              <a:rPr lang="tr-TR" sz="1500" dirty="0" smtClean="0"/>
              <a:t>.</a:t>
            </a:r>
            <a:endParaRPr lang="tr-TR" sz="1500" dirty="0"/>
          </a:p>
          <a:p>
            <a:pPr algn="just"/>
            <a:r>
              <a:rPr lang="tr-TR" sz="1900" dirty="0" err="1" smtClean="0"/>
              <a:t>Local</a:t>
            </a:r>
            <a:r>
              <a:rPr lang="tr-TR" sz="1900" dirty="0" smtClean="0"/>
              <a:t> </a:t>
            </a:r>
            <a:r>
              <a:rPr lang="tr-TR" sz="1900" dirty="0" err="1"/>
              <a:t>replacement</a:t>
            </a:r>
            <a:r>
              <a:rPr lang="tr-TR" sz="1900" dirty="0"/>
              <a:t> algoritmaları, </a:t>
            </a:r>
            <a:r>
              <a:rPr lang="tr-TR" sz="1900" dirty="0" err="1"/>
              <a:t>page</a:t>
            </a:r>
            <a:r>
              <a:rPr lang="tr-TR" sz="1900" dirty="0"/>
              <a:t> </a:t>
            </a:r>
            <a:r>
              <a:rPr lang="tr-TR" sz="1900" dirty="0" err="1"/>
              <a:t>fault</a:t>
            </a:r>
            <a:r>
              <a:rPr lang="tr-TR" sz="1900" dirty="0"/>
              <a:t> olduğunda bir </a:t>
            </a:r>
            <a:r>
              <a:rPr lang="tr-TR" sz="1900" dirty="0" err="1"/>
              <a:t>process’e</a:t>
            </a:r>
            <a:r>
              <a:rPr lang="tr-TR" sz="1900" dirty="0"/>
              <a:t> kendisine </a:t>
            </a:r>
            <a:r>
              <a:rPr lang="tr-TR" sz="1900" dirty="0" smtClean="0"/>
              <a:t>atanmış </a:t>
            </a:r>
            <a:r>
              <a:rPr lang="tr-TR" sz="1900" dirty="0" err="1"/>
              <a:t>frame’ler</a:t>
            </a:r>
            <a:r>
              <a:rPr lang="tr-TR" sz="1900" dirty="0"/>
              <a:t> arasından birisi seçilerek tahsis edilir.</a:t>
            </a:r>
          </a:p>
          <a:p>
            <a:pPr algn="just"/>
            <a:r>
              <a:rPr lang="tr-TR" sz="1900" dirty="0" smtClean="0"/>
              <a:t>Global </a:t>
            </a:r>
            <a:r>
              <a:rPr lang="tr-TR" sz="1900" dirty="0" err="1"/>
              <a:t>replacement</a:t>
            </a:r>
            <a:r>
              <a:rPr lang="tr-TR" sz="1900" dirty="0"/>
              <a:t> algoritmalarında yüksek öncelikli </a:t>
            </a:r>
            <a:r>
              <a:rPr lang="tr-TR" sz="1900" dirty="0" err="1"/>
              <a:t>process’lere</a:t>
            </a:r>
            <a:r>
              <a:rPr lang="tr-TR" sz="1900" dirty="0"/>
              <a:t> düşük öncelikli </a:t>
            </a:r>
            <a:r>
              <a:rPr lang="tr-TR" sz="1900" dirty="0" err="1"/>
              <a:t>process’lerin</a:t>
            </a:r>
            <a:r>
              <a:rPr lang="tr-TR" sz="1900" dirty="0"/>
              <a:t> </a:t>
            </a:r>
            <a:r>
              <a:rPr lang="tr-TR" sz="1900" dirty="0" err="1"/>
              <a:t>frame’leri</a:t>
            </a:r>
            <a:r>
              <a:rPr lang="tr-TR" sz="1900" dirty="0"/>
              <a:t> atanabilir.</a:t>
            </a:r>
          </a:p>
          <a:p>
            <a:pPr algn="just"/>
            <a:r>
              <a:rPr lang="tr-TR" sz="1900" dirty="0" err="1" smtClean="0"/>
              <a:t>Local</a:t>
            </a:r>
            <a:r>
              <a:rPr lang="tr-TR" sz="1900" dirty="0" smtClean="0"/>
              <a:t> </a:t>
            </a:r>
            <a:r>
              <a:rPr lang="tr-TR" sz="1900" dirty="0" err="1"/>
              <a:t>replacement</a:t>
            </a:r>
            <a:r>
              <a:rPr lang="tr-TR" sz="1900" dirty="0"/>
              <a:t> algoritmalarında </a:t>
            </a:r>
            <a:r>
              <a:rPr lang="tr-TR" sz="1900" dirty="0" err="1"/>
              <a:t>process’lerin</a:t>
            </a:r>
            <a:r>
              <a:rPr lang="tr-TR" sz="1900" dirty="0"/>
              <a:t> </a:t>
            </a:r>
            <a:r>
              <a:rPr lang="tr-TR" sz="1900" dirty="0" err="1"/>
              <a:t>frame</a:t>
            </a:r>
            <a:r>
              <a:rPr lang="tr-TR" sz="1900" dirty="0"/>
              <a:t> sayıları değişmez.</a:t>
            </a:r>
          </a:p>
          <a:p>
            <a:pPr algn="just"/>
            <a:r>
              <a:rPr lang="tr-TR" sz="1900" dirty="0" smtClean="0"/>
              <a:t>Global </a:t>
            </a:r>
            <a:r>
              <a:rPr lang="tr-TR" sz="1900" dirty="0" err="1"/>
              <a:t>replacement</a:t>
            </a:r>
            <a:r>
              <a:rPr lang="tr-TR" sz="1900" dirty="0"/>
              <a:t> algoritmalarında </a:t>
            </a:r>
            <a:r>
              <a:rPr lang="tr-TR" sz="1900" dirty="0" err="1"/>
              <a:t>process’ler</a:t>
            </a:r>
            <a:r>
              <a:rPr lang="tr-TR" sz="1900" dirty="0"/>
              <a:t> kendi </a:t>
            </a:r>
            <a:r>
              <a:rPr lang="tr-TR" sz="1900" dirty="0" err="1"/>
              <a:t>page</a:t>
            </a:r>
            <a:r>
              <a:rPr lang="tr-TR" sz="1900" dirty="0"/>
              <a:t> </a:t>
            </a:r>
            <a:r>
              <a:rPr lang="tr-TR" sz="1900" dirty="0" err="1"/>
              <a:t>fault</a:t>
            </a:r>
            <a:r>
              <a:rPr lang="tr-TR" sz="1900" dirty="0"/>
              <a:t> oranlarını kontrol edemezler (diğer </a:t>
            </a:r>
            <a:r>
              <a:rPr lang="tr-TR" sz="1900" dirty="0" err="1"/>
              <a:t>process’ler</a:t>
            </a:r>
            <a:r>
              <a:rPr lang="tr-TR" sz="1900" dirty="0"/>
              <a:t> </a:t>
            </a:r>
            <a:r>
              <a:rPr lang="tr-TR" sz="1900" dirty="0" err="1"/>
              <a:t>frame</a:t>
            </a:r>
            <a:r>
              <a:rPr lang="tr-TR" sz="1900" dirty="0"/>
              <a:t> </a:t>
            </a:r>
            <a:r>
              <a:rPr lang="tr-TR" sz="1900" dirty="0" smtClean="0"/>
              <a:t>alabilir).</a:t>
            </a:r>
            <a:endParaRPr lang="tr-TR" sz="1900" dirty="0"/>
          </a:p>
          <a:p>
            <a:pPr algn="just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0690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Thrashing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lnSpc>
                <a:spcPct val="110000"/>
              </a:lnSpc>
            </a:pPr>
            <a:r>
              <a:rPr lang="tr-TR" sz="2200" dirty="0" smtClean="0"/>
              <a:t>Bir </a:t>
            </a:r>
            <a:r>
              <a:rPr lang="tr-TR" sz="2200" dirty="0" err="1"/>
              <a:t>process</a:t>
            </a:r>
            <a:r>
              <a:rPr lang="tr-TR" sz="2200" dirty="0"/>
              <a:t> için gerekli minimum </a:t>
            </a:r>
            <a:r>
              <a:rPr lang="tr-TR" sz="2200" dirty="0" err="1"/>
              <a:t>frame</a:t>
            </a:r>
            <a:r>
              <a:rPr lang="tr-TR" sz="2200" dirty="0"/>
              <a:t> sayısının altına düşüldüğünde, </a:t>
            </a:r>
            <a:r>
              <a:rPr lang="tr-TR" sz="2200" dirty="0" err="1"/>
              <a:t>process</a:t>
            </a:r>
            <a:r>
              <a:rPr lang="tr-TR" sz="2200" dirty="0"/>
              <a:t> beklemeye alınır.</a:t>
            </a:r>
          </a:p>
          <a:p>
            <a:pPr algn="just">
              <a:lnSpc>
                <a:spcPct val="110000"/>
              </a:lnSpc>
            </a:pPr>
            <a:r>
              <a:rPr lang="tr-TR" sz="2200" dirty="0" smtClean="0"/>
              <a:t>Bu </a:t>
            </a:r>
            <a:r>
              <a:rPr lang="tr-TR" sz="2200" dirty="0" err="1"/>
              <a:t>process’in</a:t>
            </a:r>
            <a:r>
              <a:rPr lang="tr-TR" sz="2200" dirty="0"/>
              <a:t> tüm </a:t>
            </a:r>
            <a:r>
              <a:rPr lang="tr-TR" sz="2200" dirty="0" err="1"/>
              <a:t>frame’leri</a:t>
            </a:r>
            <a:r>
              <a:rPr lang="tr-TR" sz="2200" dirty="0"/>
              <a:t> boşaltılır ve diğer </a:t>
            </a:r>
            <a:r>
              <a:rPr lang="tr-TR" sz="2200" dirty="0" err="1"/>
              <a:t>process’lere</a:t>
            </a:r>
            <a:r>
              <a:rPr lang="tr-TR" sz="2200" dirty="0"/>
              <a:t> tahsis edilir.</a:t>
            </a:r>
          </a:p>
          <a:p>
            <a:pPr algn="just">
              <a:lnSpc>
                <a:spcPct val="110000"/>
              </a:lnSpc>
            </a:pPr>
            <a:r>
              <a:rPr lang="tr-TR" sz="2200" dirty="0" smtClean="0"/>
              <a:t>Bir </a:t>
            </a:r>
            <a:r>
              <a:rPr lang="tr-TR" sz="2200" dirty="0" err="1"/>
              <a:t>process</a:t>
            </a:r>
            <a:r>
              <a:rPr lang="tr-TR" sz="2200" dirty="0"/>
              <a:t> yeterli sayıda </a:t>
            </a:r>
            <a:r>
              <a:rPr lang="tr-TR" sz="2200" dirty="0" err="1"/>
              <a:t>frame’e</a:t>
            </a:r>
            <a:r>
              <a:rPr lang="tr-TR" sz="2200" dirty="0"/>
              <a:t> sahip değilse sık sık </a:t>
            </a:r>
            <a:r>
              <a:rPr lang="tr-TR" sz="2200" dirty="0" err="1"/>
              <a:t>page</a:t>
            </a:r>
            <a:r>
              <a:rPr lang="tr-TR" sz="2200" dirty="0"/>
              <a:t> </a:t>
            </a:r>
            <a:r>
              <a:rPr lang="tr-TR" sz="2200" dirty="0" err="1"/>
              <a:t>fault</a:t>
            </a:r>
            <a:r>
              <a:rPr lang="tr-TR" sz="2200" dirty="0"/>
              <a:t> olur.</a:t>
            </a:r>
          </a:p>
          <a:p>
            <a:pPr algn="just">
              <a:lnSpc>
                <a:spcPct val="110000"/>
              </a:lnSpc>
            </a:pPr>
            <a:r>
              <a:rPr lang="tr-TR" sz="2200" dirty="0" err="1" smtClean="0"/>
              <a:t>Page</a:t>
            </a:r>
            <a:r>
              <a:rPr lang="tr-TR" sz="2200" dirty="0" smtClean="0"/>
              <a:t> </a:t>
            </a:r>
            <a:r>
              <a:rPr lang="tr-TR" sz="2200" dirty="0" err="1"/>
              <a:t>fault</a:t>
            </a:r>
            <a:r>
              <a:rPr lang="tr-TR" sz="2200" dirty="0"/>
              <a:t> olduğunda tüm sayfaları aktif ise birisini seçer ve yer değiştirir. </a:t>
            </a:r>
          </a:p>
          <a:p>
            <a:pPr algn="just">
              <a:lnSpc>
                <a:spcPct val="110000"/>
              </a:lnSpc>
            </a:pPr>
            <a:r>
              <a:rPr lang="tr-TR" sz="2200" dirty="0" smtClean="0"/>
              <a:t>Ardından </a:t>
            </a:r>
            <a:r>
              <a:rPr lang="tr-TR" sz="2200" dirty="0"/>
              <a:t>diğer sayfaya erişmek ister ve yeniden </a:t>
            </a:r>
            <a:r>
              <a:rPr lang="tr-TR" sz="2200" dirty="0" err="1"/>
              <a:t>page</a:t>
            </a:r>
            <a:r>
              <a:rPr lang="tr-TR" sz="2200" dirty="0"/>
              <a:t> </a:t>
            </a:r>
            <a:r>
              <a:rPr lang="tr-TR" sz="2200" dirty="0" err="1"/>
              <a:t>fault</a:t>
            </a:r>
            <a:r>
              <a:rPr lang="tr-TR" sz="2200" dirty="0"/>
              <a:t> olur. </a:t>
            </a:r>
            <a:r>
              <a:rPr lang="tr-TR" sz="2200" dirty="0" err="1"/>
              <a:t>Page</a:t>
            </a:r>
            <a:r>
              <a:rPr lang="tr-TR" sz="2200" dirty="0"/>
              <a:t> </a:t>
            </a:r>
            <a:r>
              <a:rPr lang="tr-TR" sz="2200" dirty="0" err="1"/>
              <a:t>fault</a:t>
            </a:r>
            <a:r>
              <a:rPr lang="tr-TR" sz="2200" dirty="0"/>
              <a:t> sıklığı giderek artar.</a:t>
            </a:r>
          </a:p>
          <a:p>
            <a:pPr algn="just">
              <a:lnSpc>
                <a:spcPct val="110000"/>
              </a:lnSpc>
            </a:pPr>
            <a:r>
              <a:rPr lang="tr-TR" sz="2200" dirty="0" smtClean="0"/>
              <a:t>Yüksek </a:t>
            </a:r>
            <a:r>
              <a:rPr lang="tr-TR" sz="2200" dirty="0"/>
              <a:t>orandaki sayfalama işlemine </a:t>
            </a:r>
            <a:r>
              <a:rPr lang="tr-TR" sz="2200" dirty="0" err="1"/>
              <a:t>thrashing</a:t>
            </a:r>
            <a:r>
              <a:rPr lang="tr-TR" sz="2200" dirty="0"/>
              <a:t> (boşuna çalışma) denilir.</a:t>
            </a:r>
          </a:p>
          <a:p>
            <a:pPr algn="just">
              <a:lnSpc>
                <a:spcPct val="110000"/>
              </a:lnSpc>
            </a:pPr>
            <a:r>
              <a:rPr lang="tr-TR" sz="2200" dirty="0" smtClean="0"/>
              <a:t>Bir </a:t>
            </a:r>
            <a:r>
              <a:rPr lang="tr-TR" sz="2200" dirty="0" err="1"/>
              <a:t>process</a:t>
            </a:r>
            <a:r>
              <a:rPr lang="tr-TR" sz="2200" dirty="0"/>
              <a:t> </a:t>
            </a:r>
            <a:r>
              <a:rPr lang="tr-TR" sz="2200" dirty="0" err="1"/>
              <a:t>paging</a:t>
            </a:r>
            <a:r>
              <a:rPr lang="tr-TR" sz="2200" dirty="0"/>
              <a:t> için ayırdığı süreden daha fazlasını </a:t>
            </a:r>
            <a:r>
              <a:rPr lang="tr-TR" sz="2200" dirty="0" err="1"/>
              <a:t>thrashing</a:t>
            </a:r>
            <a:r>
              <a:rPr lang="tr-TR" sz="2200" dirty="0"/>
              <a:t> için ayırıyorsa </a:t>
            </a:r>
            <a:r>
              <a:rPr lang="tr-TR" sz="2200" dirty="0" err="1"/>
              <a:t>thrashing</a:t>
            </a:r>
            <a:r>
              <a:rPr lang="tr-TR" sz="2200" dirty="0"/>
              <a:t> yapıyor (boşuna çalışıyor) denilir.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3349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Thrashing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tr-TR" sz="2000" dirty="0" smtClean="0"/>
              <a:t>İşletim </a:t>
            </a:r>
            <a:r>
              <a:rPr lang="tr-TR" sz="2000" dirty="0"/>
              <a:t>sistemi CPU doluluk oranını sürekli izler ve CPU doluluk oranı azaldığında </a:t>
            </a:r>
            <a:r>
              <a:rPr lang="tr-TR" sz="2000" dirty="0" err="1" smtClean="0"/>
              <a:t>multi</a:t>
            </a:r>
            <a:r>
              <a:rPr lang="en-US" sz="2000" dirty="0" smtClean="0"/>
              <a:t>-</a:t>
            </a:r>
            <a:r>
              <a:rPr lang="tr-TR" sz="2000" dirty="0" err="1" smtClean="0"/>
              <a:t>programming</a:t>
            </a:r>
            <a:r>
              <a:rPr lang="tr-TR" sz="2000" dirty="0" smtClean="0"/>
              <a:t> </a:t>
            </a:r>
            <a:r>
              <a:rPr lang="tr-TR" sz="2000" dirty="0"/>
              <a:t>seviyesini artırarak yeni </a:t>
            </a:r>
            <a:r>
              <a:rPr lang="tr-TR" sz="2000" dirty="0" err="1"/>
              <a:t>process</a:t>
            </a:r>
            <a:r>
              <a:rPr lang="tr-TR" sz="2000" dirty="0"/>
              <a:t> başlatır.</a:t>
            </a:r>
          </a:p>
          <a:p>
            <a:pPr algn="just">
              <a:lnSpc>
                <a:spcPct val="150000"/>
              </a:lnSpc>
            </a:pPr>
            <a:r>
              <a:rPr lang="tr-TR" sz="2000" dirty="0" smtClean="0"/>
              <a:t>Global </a:t>
            </a:r>
            <a:r>
              <a:rPr lang="tr-TR" sz="2000" dirty="0" err="1"/>
              <a:t>page</a:t>
            </a:r>
            <a:r>
              <a:rPr lang="tr-TR" sz="2000" dirty="0"/>
              <a:t> </a:t>
            </a:r>
            <a:r>
              <a:rPr lang="tr-TR" sz="2000" dirty="0" err="1"/>
              <a:t>replacement</a:t>
            </a:r>
            <a:r>
              <a:rPr lang="tr-TR" sz="2000" dirty="0"/>
              <a:t> kullanılırsa, diğer </a:t>
            </a:r>
            <a:r>
              <a:rPr lang="tr-TR" sz="2000" dirty="0" err="1"/>
              <a:t>process’lerin</a:t>
            </a:r>
            <a:r>
              <a:rPr lang="tr-TR" sz="2000" dirty="0"/>
              <a:t> sayfaları alınmaya başlar ve buna bağlı olarak </a:t>
            </a:r>
            <a:r>
              <a:rPr lang="tr-TR" sz="2000" dirty="0" err="1"/>
              <a:t>page</a:t>
            </a:r>
            <a:r>
              <a:rPr lang="tr-TR" sz="2000" dirty="0"/>
              <a:t> </a:t>
            </a:r>
            <a:r>
              <a:rPr lang="tr-TR" sz="2000" dirty="0" err="1"/>
              <a:t>fault</a:t>
            </a:r>
            <a:r>
              <a:rPr lang="tr-TR" sz="2000" dirty="0"/>
              <a:t> sıklığı artmaya başlar.</a:t>
            </a:r>
          </a:p>
          <a:p>
            <a:pPr algn="just">
              <a:lnSpc>
                <a:spcPct val="150000"/>
              </a:lnSpc>
            </a:pPr>
            <a:r>
              <a:rPr lang="tr-TR" sz="2000" dirty="0" smtClean="0"/>
              <a:t>Diğer </a:t>
            </a:r>
            <a:r>
              <a:rPr lang="tr-TR" sz="2000" dirty="0" err="1"/>
              <a:t>process’ler</a:t>
            </a:r>
            <a:r>
              <a:rPr lang="tr-TR" sz="2000" dirty="0"/>
              <a:t> yeni sayfaya ihtiyaç duyduğunda bu kez yeni </a:t>
            </a:r>
            <a:r>
              <a:rPr lang="tr-TR" sz="2000" dirty="0" err="1"/>
              <a:t>process’e</a:t>
            </a:r>
            <a:r>
              <a:rPr lang="tr-TR" sz="2000" dirty="0"/>
              <a:t> atanan sayfalar alınır.</a:t>
            </a:r>
          </a:p>
          <a:p>
            <a:pPr algn="just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45972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Thrashing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tr-TR" sz="2000" dirty="0" err="1"/>
              <a:t>Page</a:t>
            </a:r>
            <a:r>
              <a:rPr lang="tr-TR" sz="2000" dirty="0"/>
              <a:t> </a:t>
            </a:r>
            <a:r>
              <a:rPr lang="tr-TR" sz="2000" dirty="0" err="1"/>
              <a:t>fault</a:t>
            </a:r>
            <a:r>
              <a:rPr lang="tr-TR" sz="2000" dirty="0"/>
              <a:t> arttıkça, </a:t>
            </a:r>
            <a:r>
              <a:rPr lang="tr-TR" sz="2000" dirty="0" err="1"/>
              <a:t>process’ler</a:t>
            </a:r>
            <a:r>
              <a:rPr lang="tr-TR" sz="2000" dirty="0"/>
              <a:t> </a:t>
            </a:r>
            <a:r>
              <a:rPr lang="tr-TR" sz="2000" dirty="0" err="1"/>
              <a:t>paging</a:t>
            </a:r>
            <a:r>
              <a:rPr lang="tr-TR" sz="2000" dirty="0"/>
              <a:t> biriminde sıra beklemeye başlar ve CPU hazır kuyruğu boşalır. CPU doluluk oranı düşmeye başlar.</a:t>
            </a:r>
          </a:p>
          <a:p>
            <a:pPr algn="just">
              <a:lnSpc>
                <a:spcPct val="150000"/>
              </a:lnSpc>
            </a:pPr>
            <a:r>
              <a:rPr lang="tr-TR" sz="2000" dirty="0"/>
              <a:t>CPU </a:t>
            </a:r>
            <a:r>
              <a:rPr lang="tr-TR" sz="2000" dirty="0" err="1"/>
              <a:t>scheduler</a:t>
            </a:r>
            <a:r>
              <a:rPr lang="tr-TR" sz="2000" dirty="0"/>
              <a:t>, CPU’nun doluluk oranının düşmeye başladığını görür ve sürekli yeni </a:t>
            </a:r>
            <a:r>
              <a:rPr lang="tr-TR" sz="2000" dirty="0" err="1"/>
              <a:t>process’ler</a:t>
            </a:r>
            <a:r>
              <a:rPr lang="tr-TR" sz="2000" dirty="0"/>
              <a:t> başlatır.</a:t>
            </a:r>
          </a:p>
          <a:p>
            <a:pPr algn="just">
              <a:lnSpc>
                <a:spcPct val="150000"/>
              </a:lnSpc>
            </a:pPr>
            <a:r>
              <a:rPr lang="tr-TR" sz="2000" dirty="0"/>
              <a:t>Sonuçta </a:t>
            </a:r>
            <a:r>
              <a:rPr lang="tr-TR" sz="2000" dirty="0" err="1" smtClean="0"/>
              <a:t>multi</a:t>
            </a:r>
            <a:r>
              <a:rPr lang="en-US" sz="2000" dirty="0" smtClean="0"/>
              <a:t>-</a:t>
            </a:r>
            <a:r>
              <a:rPr lang="tr-TR" sz="2000" dirty="0" err="1" smtClean="0"/>
              <a:t>programming</a:t>
            </a:r>
            <a:r>
              <a:rPr lang="tr-TR" sz="2000" dirty="0" smtClean="0"/>
              <a:t> </a:t>
            </a:r>
            <a:r>
              <a:rPr lang="tr-TR" sz="2000" dirty="0"/>
              <a:t>seviyesi artar, ancak CPU doluluk oranı düşer, </a:t>
            </a:r>
            <a:r>
              <a:rPr lang="tr-TR" sz="2000" dirty="0" err="1"/>
              <a:t>thrashing</a:t>
            </a:r>
            <a:r>
              <a:rPr lang="tr-TR" sz="2000" dirty="0"/>
              <a:t> artar ve </a:t>
            </a:r>
            <a:r>
              <a:rPr lang="tr-TR" sz="2000" dirty="0" err="1"/>
              <a:t>throughput</a:t>
            </a:r>
            <a:r>
              <a:rPr lang="tr-TR" sz="2000" dirty="0"/>
              <a:t> düşer.</a:t>
            </a:r>
          </a:p>
          <a:p>
            <a:pPr>
              <a:lnSpc>
                <a:spcPct val="150000"/>
              </a:lnSpc>
            </a:pP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415077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Thrashing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911527"/>
          </a:xfrm>
        </p:spPr>
        <p:txBody>
          <a:bodyPr>
            <a:normAutofit/>
          </a:bodyPr>
          <a:lstStyle/>
          <a:p>
            <a:pPr algn="just">
              <a:lnSpc>
                <a:spcPct val="70000"/>
              </a:lnSpc>
            </a:pPr>
            <a:r>
              <a:rPr lang="tr-TR" sz="2100" dirty="0" smtClean="0"/>
              <a:t>Şekilde </a:t>
            </a:r>
            <a:r>
              <a:rPr lang="tr-TR" sz="2100" dirty="0" err="1" smtClean="0"/>
              <a:t>multi</a:t>
            </a:r>
            <a:r>
              <a:rPr lang="en-US" sz="2100" dirty="0" smtClean="0"/>
              <a:t>-</a:t>
            </a:r>
            <a:r>
              <a:rPr lang="tr-TR" sz="2100" dirty="0" err="1" smtClean="0"/>
              <a:t>programming</a:t>
            </a:r>
            <a:r>
              <a:rPr lang="tr-TR" sz="2100" dirty="0" smtClean="0"/>
              <a:t> </a:t>
            </a:r>
            <a:r>
              <a:rPr lang="tr-TR" sz="2100" dirty="0"/>
              <a:t>seviyesi ile CPU doluluk oranı görülmektedir</a:t>
            </a:r>
            <a:r>
              <a:rPr lang="tr-TR" sz="2100" dirty="0" smtClean="0"/>
              <a:t>.</a:t>
            </a:r>
          </a:p>
          <a:p>
            <a:pPr algn="just">
              <a:lnSpc>
                <a:spcPct val="70000"/>
              </a:lnSpc>
            </a:pPr>
            <a:endParaRPr lang="tr-TR" sz="2100" dirty="0"/>
          </a:p>
          <a:p>
            <a:pPr algn="just">
              <a:lnSpc>
                <a:spcPct val="70000"/>
              </a:lnSpc>
            </a:pPr>
            <a:endParaRPr lang="tr-TR" sz="2100" dirty="0" smtClean="0"/>
          </a:p>
          <a:p>
            <a:pPr algn="just">
              <a:lnSpc>
                <a:spcPct val="70000"/>
              </a:lnSpc>
            </a:pPr>
            <a:endParaRPr lang="tr-TR" sz="2100" dirty="0" smtClean="0"/>
          </a:p>
          <a:p>
            <a:pPr algn="just">
              <a:lnSpc>
                <a:spcPct val="70000"/>
              </a:lnSpc>
            </a:pPr>
            <a:endParaRPr lang="tr-TR" sz="2100" dirty="0"/>
          </a:p>
          <a:p>
            <a:pPr algn="just">
              <a:lnSpc>
                <a:spcPct val="70000"/>
              </a:lnSpc>
            </a:pPr>
            <a:endParaRPr lang="tr-TR" sz="2100" dirty="0" smtClean="0"/>
          </a:p>
          <a:p>
            <a:pPr algn="just">
              <a:lnSpc>
                <a:spcPct val="70000"/>
              </a:lnSpc>
            </a:pPr>
            <a:endParaRPr lang="tr-TR" sz="2100" dirty="0"/>
          </a:p>
          <a:p>
            <a:pPr algn="just">
              <a:lnSpc>
                <a:spcPct val="70000"/>
              </a:lnSpc>
            </a:pPr>
            <a:endParaRPr lang="tr-TR" sz="2100" dirty="0" smtClean="0"/>
          </a:p>
          <a:p>
            <a:pPr algn="just">
              <a:lnSpc>
                <a:spcPct val="70000"/>
              </a:lnSpc>
            </a:pPr>
            <a:endParaRPr lang="tr-TR" sz="2100" dirty="0"/>
          </a:p>
          <a:p>
            <a:pPr algn="just">
              <a:lnSpc>
                <a:spcPct val="70000"/>
              </a:lnSpc>
            </a:pPr>
            <a:r>
              <a:rPr lang="tr-TR" sz="2100" dirty="0" smtClean="0"/>
              <a:t>Belirli </a:t>
            </a:r>
            <a:r>
              <a:rPr lang="tr-TR" sz="2100" dirty="0"/>
              <a:t>bir noktada, CPU doluluk oranını artırmak ve </a:t>
            </a:r>
            <a:r>
              <a:rPr lang="tr-TR" sz="2100" dirty="0" err="1"/>
              <a:t>thrashing’i</a:t>
            </a:r>
            <a:r>
              <a:rPr lang="tr-TR" sz="2100" dirty="0"/>
              <a:t> durdurmak için, </a:t>
            </a:r>
            <a:r>
              <a:rPr lang="tr-TR" sz="2100" dirty="0" err="1" smtClean="0"/>
              <a:t>multi</a:t>
            </a:r>
            <a:r>
              <a:rPr lang="en-US" sz="2100" dirty="0" smtClean="0"/>
              <a:t>-</a:t>
            </a:r>
            <a:r>
              <a:rPr lang="tr-TR" sz="2100" dirty="0" err="1" smtClean="0"/>
              <a:t>programming</a:t>
            </a:r>
            <a:r>
              <a:rPr lang="tr-TR" sz="2100" dirty="0" smtClean="0"/>
              <a:t> </a:t>
            </a:r>
            <a:r>
              <a:rPr lang="tr-TR" sz="2100" dirty="0"/>
              <a:t>seviyesini düşürmek gereklidir.</a:t>
            </a:r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474" y="2645973"/>
            <a:ext cx="4532943" cy="26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3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Thrashing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tr-TR" sz="2000" dirty="0" err="1" smtClean="0"/>
              <a:t>Local</a:t>
            </a:r>
            <a:r>
              <a:rPr lang="tr-TR" sz="2000" dirty="0" smtClean="0"/>
              <a:t> </a:t>
            </a:r>
            <a:r>
              <a:rPr lang="tr-TR" sz="2000" dirty="0" err="1"/>
              <a:t>replacement</a:t>
            </a:r>
            <a:r>
              <a:rPr lang="tr-TR" sz="2000" dirty="0"/>
              <a:t> (</a:t>
            </a:r>
            <a:r>
              <a:rPr lang="tr-TR" sz="2000" dirty="0" err="1"/>
              <a:t>priority</a:t>
            </a:r>
            <a:r>
              <a:rPr lang="tr-TR" sz="2000" dirty="0"/>
              <a:t> </a:t>
            </a:r>
            <a:r>
              <a:rPr lang="tr-TR" sz="2000" dirty="0" err="1"/>
              <a:t>replacement</a:t>
            </a:r>
            <a:r>
              <a:rPr lang="tr-TR" sz="2000" dirty="0" smtClean="0"/>
              <a:t>) algoritması </a:t>
            </a:r>
            <a:r>
              <a:rPr lang="tr-TR" sz="2000" dirty="0"/>
              <a:t>kullanılarak </a:t>
            </a:r>
            <a:r>
              <a:rPr lang="tr-TR" sz="2000" dirty="0" err="1"/>
              <a:t>thrashing</a:t>
            </a:r>
            <a:r>
              <a:rPr lang="tr-TR" sz="2000" dirty="0"/>
              <a:t> azaltılabilir.</a:t>
            </a:r>
          </a:p>
          <a:p>
            <a:pPr algn="just">
              <a:lnSpc>
                <a:spcPct val="150000"/>
              </a:lnSpc>
            </a:pPr>
            <a:r>
              <a:rPr lang="tr-TR" sz="2000" dirty="0" err="1" smtClean="0"/>
              <a:t>Local</a:t>
            </a:r>
            <a:r>
              <a:rPr lang="tr-TR" sz="2000" dirty="0" smtClean="0"/>
              <a:t> </a:t>
            </a:r>
            <a:r>
              <a:rPr lang="tr-TR" sz="2000" dirty="0" err="1"/>
              <a:t>replacement</a:t>
            </a:r>
            <a:r>
              <a:rPr lang="tr-TR" sz="2000" dirty="0"/>
              <a:t> algoritmasında, bir </a:t>
            </a:r>
            <a:r>
              <a:rPr lang="tr-TR" sz="2000" dirty="0" err="1"/>
              <a:t>process</a:t>
            </a:r>
            <a:r>
              <a:rPr lang="tr-TR" sz="2000" dirty="0"/>
              <a:t> </a:t>
            </a:r>
            <a:r>
              <a:rPr lang="tr-TR" sz="2000" dirty="0" err="1"/>
              <a:t>thrashing</a:t>
            </a:r>
            <a:r>
              <a:rPr lang="tr-TR" sz="2000" dirty="0"/>
              <a:t> yapmaya başlarsa diğer </a:t>
            </a:r>
            <a:r>
              <a:rPr lang="tr-TR" sz="2000" dirty="0" err="1"/>
              <a:t>process’lerden</a:t>
            </a:r>
            <a:r>
              <a:rPr lang="tr-TR" sz="2000" dirty="0"/>
              <a:t> </a:t>
            </a:r>
            <a:r>
              <a:rPr lang="tr-TR" sz="2000" dirty="0" err="1"/>
              <a:t>frame</a:t>
            </a:r>
            <a:r>
              <a:rPr lang="tr-TR" sz="2000" dirty="0"/>
              <a:t> almasına izin verilmez.</a:t>
            </a:r>
          </a:p>
          <a:p>
            <a:pPr algn="just">
              <a:lnSpc>
                <a:spcPct val="150000"/>
              </a:lnSpc>
            </a:pPr>
            <a:r>
              <a:rPr lang="tr-TR" sz="2000" dirty="0" err="1" smtClean="0"/>
              <a:t>Thrashing</a:t>
            </a:r>
            <a:r>
              <a:rPr lang="tr-TR" sz="2000" dirty="0" smtClean="0"/>
              <a:t> </a:t>
            </a:r>
            <a:r>
              <a:rPr lang="tr-TR" sz="2000" dirty="0"/>
              <a:t>yapan </a:t>
            </a:r>
            <a:r>
              <a:rPr lang="tr-TR" sz="2000" dirty="0" err="1"/>
              <a:t>process’ler</a:t>
            </a:r>
            <a:r>
              <a:rPr lang="tr-TR" sz="2000" dirty="0"/>
              <a:t> zamanın büyük kısmını </a:t>
            </a:r>
            <a:r>
              <a:rPr lang="tr-TR" sz="2000" dirty="0" err="1"/>
              <a:t>paging</a:t>
            </a:r>
            <a:r>
              <a:rPr lang="tr-TR" sz="2000" dirty="0"/>
              <a:t> biriminde geçirirler ve efektif erişim süreleri düşer</a:t>
            </a:r>
            <a:r>
              <a:rPr lang="tr-TR" sz="2000" dirty="0" smtClean="0"/>
              <a:t>.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19519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Thrashing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tr-TR" sz="2000" dirty="0" err="1"/>
              <a:t>Thrashing</a:t>
            </a:r>
            <a:r>
              <a:rPr lang="tr-TR" sz="2000" dirty="0"/>
              <a:t> yapmayan </a:t>
            </a:r>
            <a:r>
              <a:rPr lang="tr-TR" sz="2000" dirty="0" err="1"/>
              <a:t>process’ler</a:t>
            </a:r>
            <a:r>
              <a:rPr lang="tr-TR" sz="2000" dirty="0"/>
              <a:t> içinde (</a:t>
            </a:r>
            <a:r>
              <a:rPr lang="tr-TR" sz="2000" dirty="0" err="1"/>
              <a:t>paging</a:t>
            </a:r>
            <a:r>
              <a:rPr lang="tr-TR" sz="2000" dirty="0"/>
              <a:t> biriminin kuyruğu büyüdüğü için) efektif erişim süresi düşer.</a:t>
            </a:r>
          </a:p>
          <a:p>
            <a:pPr algn="just">
              <a:lnSpc>
                <a:spcPct val="150000"/>
              </a:lnSpc>
            </a:pPr>
            <a:r>
              <a:rPr lang="tr-TR" sz="2000" dirty="0" err="1"/>
              <a:t>Thrashing’i</a:t>
            </a:r>
            <a:r>
              <a:rPr lang="tr-TR" sz="2000" dirty="0"/>
              <a:t> engellemek için her </a:t>
            </a:r>
            <a:r>
              <a:rPr lang="tr-TR" sz="2000" dirty="0" err="1"/>
              <a:t>process’e</a:t>
            </a:r>
            <a:r>
              <a:rPr lang="tr-TR" sz="2000" dirty="0"/>
              <a:t> ihtiyaç duyacağı kadar </a:t>
            </a:r>
            <a:r>
              <a:rPr lang="tr-TR" sz="2000" dirty="0" err="1"/>
              <a:t>frame</a:t>
            </a:r>
            <a:r>
              <a:rPr lang="tr-TR" sz="2000" dirty="0"/>
              <a:t> atamak gereklidir.</a:t>
            </a:r>
          </a:p>
          <a:p>
            <a:pPr algn="just">
              <a:lnSpc>
                <a:spcPct val="150000"/>
              </a:lnSpc>
            </a:pP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process’in</a:t>
            </a:r>
            <a:r>
              <a:rPr lang="en-US" sz="2000" dirty="0"/>
              <a:t> </a:t>
            </a:r>
            <a:r>
              <a:rPr lang="en-US" sz="2000" dirty="0" err="1"/>
              <a:t>herhangi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anda</a:t>
            </a:r>
            <a:r>
              <a:rPr lang="en-US" sz="2000" dirty="0"/>
              <a:t> </a:t>
            </a:r>
            <a:r>
              <a:rPr lang="en-US" sz="2000" dirty="0" err="1"/>
              <a:t>ihtiyaç</a:t>
            </a:r>
            <a:r>
              <a:rPr lang="en-US" sz="2000" dirty="0"/>
              <a:t> </a:t>
            </a:r>
            <a:r>
              <a:rPr lang="en-US" sz="2000" dirty="0" err="1"/>
              <a:t>duyacağı</a:t>
            </a:r>
            <a:r>
              <a:rPr lang="en-US" sz="2000" dirty="0"/>
              <a:t> </a:t>
            </a:r>
            <a:r>
              <a:rPr lang="en-US" sz="2000" dirty="0" err="1"/>
              <a:t>sayfalar</a:t>
            </a:r>
            <a:r>
              <a:rPr lang="en-US" sz="2000" dirty="0"/>
              <a:t> locality model </a:t>
            </a:r>
            <a:r>
              <a:rPr lang="en-US" sz="2000" dirty="0" err="1"/>
              <a:t>ile</a:t>
            </a:r>
            <a:r>
              <a:rPr lang="en-US" sz="2000" dirty="0"/>
              <a:t> </a:t>
            </a:r>
            <a:r>
              <a:rPr lang="en-US" sz="2000" dirty="0" err="1"/>
              <a:t>belirlenir</a:t>
            </a:r>
            <a:r>
              <a:rPr lang="en-US" sz="20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tr-TR" sz="2000" dirty="0"/>
              <a:t>Bir </a:t>
            </a:r>
            <a:r>
              <a:rPr lang="tr-TR" sz="2000" dirty="0" err="1"/>
              <a:t>process</a:t>
            </a:r>
            <a:r>
              <a:rPr lang="tr-TR" sz="2000" dirty="0"/>
              <a:t>, </a:t>
            </a:r>
            <a:r>
              <a:rPr lang="tr-TR" sz="2000" dirty="0" err="1"/>
              <a:t>locality’den</a:t>
            </a:r>
            <a:r>
              <a:rPr lang="tr-TR" sz="2000" dirty="0"/>
              <a:t> </a:t>
            </a:r>
            <a:r>
              <a:rPr lang="tr-TR" sz="2000" dirty="0" err="1"/>
              <a:t>locality’e</a:t>
            </a:r>
            <a:r>
              <a:rPr lang="tr-TR" sz="2000" dirty="0"/>
              <a:t> geçiş yaparak çalışır.</a:t>
            </a:r>
          </a:p>
          <a:p>
            <a:pPr algn="just">
              <a:lnSpc>
                <a:spcPct val="150000"/>
              </a:lnSpc>
            </a:pPr>
            <a:endParaRPr lang="tr-TR" sz="2000" dirty="0"/>
          </a:p>
          <a:p>
            <a:pPr>
              <a:lnSpc>
                <a:spcPct val="150000"/>
              </a:lnSpc>
            </a:pP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467095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Thrashing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0321" y="2336873"/>
            <a:ext cx="9945007" cy="3599316"/>
          </a:xfrm>
        </p:spPr>
        <p:txBody>
          <a:bodyPr>
            <a:normAutofit/>
          </a:bodyPr>
          <a:lstStyle/>
          <a:p>
            <a:r>
              <a:rPr lang="en-US" dirty="0" smtClean="0"/>
              <a:t>Locality (</a:t>
            </a:r>
            <a:r>
              <a:rPr lang="en-US" dirty="0" err="1" smtClean="0"/>
              <a:t>Yerellik</a:t>
            </a:r>
            <a:r>
              <a:rPr lang="en-US" dirty="0" smtClean="0"/>
              <a:t>) </a:t>
            </a:r>
            <a:r>
              <a:rPr lang="en-US" dirty="0" err="1" smtClean="0"/>
              <a:t>iki</a:t>
            </a:r>
            <a:r>
              <a:rPr lang="en-US" dirty="0" smtClean="0"/>
              <a:t> </a:t>
            </a:r>
            <a:r>
              <a:rPr lang="en-US" dirty="0" err="1" smtClean="0"/>
              <a:t>türdür</a:t>
            </a:r>
            <a:r>
              <a:rPr lang="en-US" dirty="0" smtClean="0"/>
              <a:t>: </a:t>
            </a:r>
            <a:r>
              <a:rPr lang="en-US" dirty="0" err="1" smtClean="0"/>
              <a:t>mekansal</a:t>
            </a:r>
            <a:r>
              <a:rPr lang="en-US" dirty="0" smtClean="0"/>
              <a:t> (spatial) ve </a:t>
            </a:r>
            <a:r>
              <a:rPr lang="en-US" dirty="0" err="1" smtClean="0"/>
              <a:t>zamansal</a:t>
            </a:r>
            <a:r>
              <a:rPr lang="en-US" dirty="0" smtClean="0"/>
              <a:t> (temporal) </a:t>
            </a:r>
          </a:p>
          <a:p>
            <a:r>
              <a:rPr lang="en-US" dirty="0" err="1" smtClean="0"/>
              <a:t>Yürütülen</a:t>
            </a:r>
            <a:r>
              <a:rPr lang="en-US" dirty="0" smtClean="0"/>
              <a:t> </a:t>
            </a:r>
            <a:r>
              <a:rPr lang="en-US" dirty="0" err="1" smtClean="0"/>
              <a:t>programlar</a:t>
            </a:r>
            <a:r>
              <a:rPr lang="en-US" dirty="0" smtClean="0"/>
              <a:t>/</a:t>
            </a:r>
            <a:r>
              <a:rPr lang="en-US" dirty="0" err="1" smtClean="0"/>
              <a:t>prosesler</a:t>
            </a:r>
            <a:r>
              <a:rPr lang="en-US" dirty="0" smtClean="0"/>
              <a:t> </a:t>
            </a:r>
            <a:r>
              <a:rPr lang="en-US" dirty="0"/>
              <a:t>her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yerellik</a:t>
            </a:r>
            <a:r>
              <a:rPr lang="en-US" dirty="0"/>
              <a:t> </a:t>
            </a:r>
            <a:r>
              <a:rPr lang="en-US" dirty="0" err="1"/>
              <a:t>türünü</a:t>
            </a:r>
            <a:r>
              <a:rPr lang="en-US" dirty="0"/>
              <a:t> de </a:t>
            </a:r>
            <a:r>
              <a:rPr lang="en-US" dirty="0" err="1" smtClean="0"/>
              <a:t>gösterme</a:t>
            </a:r>
            <a:r>
              <a:rPr lang="en-US" dirty="0" smtClean="0"/>
              <a:t> </a:t>
            </a:r>
            <a:r>
              <a:rPr lang="en-US" dirty="0" err="1" smtClean="0"/>
              <a:t>eğilimindedir</a:t>
            </a:r>
            <a:r>
              <a:rPr lang="en-US" dirty="0" smtClean="0"/>
              <a:t>.</a:t>
            </a:r>
          </a:p>
          <a:p>
            <a:r>
              <a:rPr lang="en-US" dirty="0" err="1"/>
              <a:t>Mekansal</a:t>
            </a:r>
            <a:r>
              <a:rPr lang="en-US" dirty="0"/>
              <a:t> </a:t>
            </a:r>
            <a:r>
              <a:rPr lang="en-US" dirty="0" err="1"/>
              <a:t>Yerellik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Geçerli</a:t>
            </a:r>
            <a:r>
              <a:rPr lang="en-US" dirty="0" smtClean="0"/>
              <a:t> </a:t>
            </a:r>
            <a:r>
              <a:rPr lang="en-US" dirty="0" err="1"/>
              <a:t>adrese</a:t>
            </a:r>
            <a:r>
              <a:rPr lang="en-US" dirty="0"/>
              <a:t> </a:t>
            </a:r>
            <a:r>
              <a:rPr lang="en-US" dirty="0" err="1"/>
              <a:t>yakın</a:t>
            </a:r>
            <a:r>
              <a:rPr lang="en-US" dirty="0"/>
              <a:t> </a:t>
            </a:r>
            <a:r>
              <a:rPr lang="en-US" dirty="0" err="1"/>
              <a:t>adreslere</a:t>
            </a:r>
            <a:r>
              <a:rPr lang="en-US" dirty="0"/>
              <a:t> </a:t>
            </a:r>
            <a:r>
              <a:rPr lang="en-US" dirty="0" err="1"/>
              <a:t>referanslar</a:t>
            </a:r>
            <a:r>
              <a:rPr lang="en-US" dirty="0"/>
              <a:t> (</a:t>
            </a:r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 smtClean="0"/>
              <a:t>adres</a:t>
            </a:r>
            <a:r>
              <a:rPr lang="en-US" dirty="0" smtClean="0"/>
              <a:t> </a:t>
            </a:r>
            <a:r>
              <a:rPr lang="en-US" dirty="0" err="1" smtClean="0"/>
              <a:t>uzayında</a:t>
            </a:r>
            <a:r>
              <a:rPr lang="en-US" dirty="0" smtClean="0"/>
              <a:t>)</a:t>
            </a:r>
            <a:r>
              <a:rPr lang="tr-TR" dirty="0" smtClean="0"/>
              <a:t> </a:t>
            </a:r>
            <a:r>
              <a:rPr lang="en-US" dirty="0" err="1" smtClean="0"/>
              <a:t>programlarımızda</a:t>
            </a:r>
            <a:r>
              <a:rPr lang="en-US" dirty="0" smtClean="0"/>
              <a:t> </a:t>
            </a:r>
            <a:r>
              <a:rPr lang="en-US" dirty="0" err="1"/>
              <a:t>doğal</a:t>
            </a:r>
            <a:r>
              <a:rPr lang="en-US" dirty="0"/>
              <a:t> </a:t>
            </a:r>
            <a:r>
              <a:rPr lang="en-US" dirty="0" err="1" smtClean="0"/>
              <a:t>oluşum</a:t>
            </a:r>
            <a:endParaRPr lang="en-US" dirty="0" smtClean="0"/>
          </a:p>
          <a:p>
            <a:pPr lvl="1"/>
            <a:r>
              <a:rPr lang="en-US" dirty="0" err="1" smtClean="0"/>
              <a:t>Örneğin</a:t>
            </a:r>
            <a:r>
              <a:rPr lang="en-US" dirty="0"/>
              <a:t>, </a:t>
            </a:r>
            <a:r>
              <a:rPr lang="en-US" dirty="0" err="1"/>
              <a:t>birkaç</a:t>
            </a:r>
            <a:r>
              <a:rPr lang="en-US" dirty="0"/>
              <a:t> </a:t>
            </a:r>
            <a:r>
              <a:rPr lang="en-US" dirty="0" err="1"/>
              <a:t>sayfadaki</a:t>
            </a:r>
            <a:r>
              <a:rPr lang="en-US" dirty="0"/>
              <a:t> </a:t>
            </a:r>
            <a:r>
              <a:rPr lang="en-US" dirty="0" err="1"/>
              <a:t>talimatları</a:t>
            </a:r>
            <a:r>
              <a:rPr lang="en-US" dirty="0"/>
              <a:t> ve </a:t>
            </a:r>
            <a:r>
              <a:rPr lang="en-US" dirty="0" err="1"/>
              <a:t>birkaç</a:t>
            </a:r>
            <a:r>
              <a:rPr lang="en-US" dirty="0"/>
              <a:t> </a:t>
            </a:r>
            <a:r>
              <a:rPr lang="en-US" dirty="0" err="1"/>
              <a:t>sayfadaki</a:t>
            </a:r>
            <a:r>
              <a:rPr lang="en-US" dirty="0"/>
              <a:t> </a:t>
            </a:r>
            <a:r>
              <a:rPr lang="en-US" dirty="0" err="1"/>
              <a:t>verileri</a:t>
            </a:r>
            <a:r>
              <a:rPr lang="en-US" dirty="0"/>
              <a:t> </a:t>
            </a:r>
            <a:r>
              <a:rPr lang="en-US" dirty="0" err="1"/>
              <a:t>nispeten</a:t>
            </a:r>
            <a:r>
              <a:rPr lang="en-US" dirty="0"/>
              <a:t> </a:t>
            </a:r>
            <a:r>
              <a:rPr lang="en-US" dirty="0" err="1"/>
              <a:t>uzun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süre</a:t>
            </a:r>
            <a:r>
              <a:rPr lang="en-US" dirty="0"/>
              <a:t> </a:t>
            </a:r>
            <a:r>
              <a:rPr lang="en-US" dirty="0" err="1"/>
              <a:t>boyunca</a:t>
            </a:r>
            <a:r>
              <a:rPr lang="en-US" dirty="0"/>
              <a:t> </a:t>
            </a:r>
            <a:r>
              <a:rPr lang="en-US" dirty="0" err="1"/>
              <a:t>kullanıyor</a:t>
            </a:r>
            <a:r>
              <a:rPr lang="en-US" dirty="0"/>
              <a:t> </a:t>
            </a:r>
            <a:r>
              <a:rPr lang="en-US" dirty="0" err="1" smtClean="0"/>
              <a:t>olabilir</a:t>
            </a:r>
            <a:r>
              <a:rPr lang="tr-TR" dirty="0" smtClean="0"/>
              <a:t> </a:t>
            </a:r>
            <a:r>
              <a:rPr lang="en-US" dirty="0" err="1" smtClean="0"/>
              <a:t>yavaşça</a:t>
            </a:r>
            <a:r>
              <a:rPr lang="en-US" dirty="0" smtClean="0"/>
              <a:t> </a:t>
            </a:r>
            <a:r>
              <a:rPr lang="en-US" dirty="0" err="1"/>
              <a:t>değişen</a:t>
            </a:r>
            <a:r>
              <a:rPr lang="en-US" dirty="0"/>
              <a:t> </a:t>
            </a:r>
            <a:r>
              <a:rPr lang="en-US" dirty="0" err="1"/>
              <a:t>mekansal</a:t>
            </a:r>
            <a:r>
              <a:rPr lang="en-US" dirty="0"/>
              <a:t> </a:t>
            </a:r>
            <a:r>
              <a:rPr lang="en-US" dirty="0" err="1"/>
              <a:t>yerellik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başa</a:t>
            </a:r>
            <a:r>
              <a:rPr lang="en-US" dirty="0"/>
              <a:t> </a:t>
            </a:r>
            <a:r>
              <a:rPr lang="en-US" dirty="0" err="1"/>
              <a:t>çıkmak</a:t>
            </a:r>
            <a:r>
              <a:rPr lang="en-US" dirty="0"/>
              <a:t> için </a:t>
            </a:r>
            <a:r>
              <a:rPr lang="en-US" dirty="0" err="1"/>
              <a:t>işletim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(</a:t>
            </a:r>
            <a:r>
              <a:rPr lang="en-US" dirty="0" smtClean="0"/>
              <a:t>pre</a:t>
            </a:r>
            <a:r>
              <a:rPr lang="tr-TR" dirty="0" smtClean="0"/>
              <a:t>-</a:t>
            </a:r>
            <a:r>
              <a:rPr lang="en-US" dirty="0" smtClean="0"/>
              <a:t>paging</a:t>
            </a:r>
            <a:r>
              <a:rPr lang="en-US" dirty="0"/>
              <a:t>) </a:t>
            </a:r>
            <a:r>
              <a:rPr lang="en-US" dirty="0" err="1"/>
              <a:t>kullanabilir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676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Thrashing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Zamansal</a:t>
            </a:r>
            <a:r>
              <a:rPr lang="en-US" dirty="0"/>
              <a:t> </a:t>
            </a:r>
            <a:r>
              <a:rPr lang="en-US" dirty="0" err="1" smtClean="0"/>
              <a:t>Yerellik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/>
              <a:t>sonraki</a:t>
            </a:r>
            <a:r>
              <a:rPr lang="en-US" dirty="0"/>
              <a:t> </a:t>
            </a:r>
            <a:r>
              <a:rPr lang="en-US" dirty="0" err="1"/>
              <a:t>adres</a:t>
            </a:r>
            <a:r>
              <a:rPr lang="en-US" dirty="0"/>
              <a:t> </a:t>
            </a:r>
            <a:r>
              <a:rPr lang="en-US" dirty="0" err="1"/>
              <a:t>yakın</a:t>
            </a:r>
            <a:r>
              <a:rPr lang="en-US" dirty="0"/>
              <a:t> </a:t>
            </a:r>
            <a:r>
              <a:rPr lang="en-US" dirty="0" err="1"/>
              <a:t>zamanda</a:t>
            </a:r>
            <a:r>
              <a:rPr lang="en-US" dirty="0"/>
              <a:t> </a:t>
            </a:r>
            <a:r>
              <a:rPr lang="en-US" dirty="0" err="1"/>
              <a:t>kullanılmış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adres</a:t>
            </a:r>
            <a:r>
              <a:rPr lang="en-US" dirty="0"/>
              <a:t> </a:t>
            </a:r>
            <a:r>
              <a:rPr lang="en-US" dirty="0" err="1"/>
              <a:t>olacaktır</a:t>
            </a:r>
            <a:r>
              <a:rPr lang="en-US" dirty="0"/>
              <a:t> (</a:t>
            </a:r>
            <a:r>
              <a:rPr lang="en-US" dirty="0" err="1"/>
              <a:t>bazı</a:t>
            </a:r>
            <a:r>
              <a:rPr lang="en-US" dirty="0"/>
              <a:t> </a:t>
            </a:r>
            <a:r>
              <a:rPr lang="en-US" dirty="0" err="1"/>
              <a:t>talimatları</a:t>
            </a:r>
            <a:r>
              <a:rPr lang="en-US" dirty="0"/>
              <a:t> </a:t>
            </a:r>
            <a:r>
              <a:rPr lang="en-US" dirty="0" err="1"/>
              <a:t>tekrar</a:t>
            </a:r>
            <a:r>
              <a:rPr lang="en-US" dirty="0"/>
              <a:t> </a:t>
            </a:r>
            <a:r>
              <a:rPr lang="en-US" dirty="0" err="1"/>
              <a:t>tekrar</a:t>
            </a:r>
            <a:r>
              <a:rPr lang="en-US" dirty="0"/>
              <a:t> </a:t>
            </a:r>
            <a:r>
              <a:rPr lang="en-US" dirty="0" err="1"/>
              <a:t>kullanın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öngüler</a:t>
            </a:r>
            <a:r>
              <a:rPr lang="en-US" dirty="0" smtClean="0"/>
              <a:t> </a:t>
            </a:r>
            <a:r>
              <a:rPr lang="en-US" dirty="0"/>
              <a:t>her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yerellik</a:t>
            </a:r>
            <a:r>
              <a:rPr lang="en-US" dirty="0"/>
              <a:t> </a:t>
            </a:r>
            <a:r>
              <a:rPr lang="en-US" dirty="0" err="1"/>
              <a:t>türüne</a:t>
            </a:r>
            <a:r>
              <a:rPr lang="en-US" dirty="0"/>
              <a:t> de </a:t>
            </a:r>
            <a:r>
              <a:rPr lang="en-US" dirty="0" err="1" smtClean="0"/>
              <a:t>sahiptir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Sayfalama</a:t>
            </a:r>
            <a:r>
              <a:rPr lang="en-US" dirty="0"/>
              <a:t>, </a:t>
            </a:r>
            <a:r>
              <a:rPr lang="en-US" dirty="0" err="1"/>
              <a:t>zamansal</a:t>
            </a:r>
            <a:r>
              <a:rPr lang="en-US" dirty="0"/>
              <a:t> </a:t>
            </a:r>
            <a:r>
              <a:rPr lang="en-US" dirty="0" err="1"/>
              <a:t>yerellik</a:t>
            </a:r>
            <a:r>
              <a:rPr lang="en-US" dirty="0"/>
              <a:t> </a:t>
            </a:r>
            <a:r>
              <a:rPr lang="en-US" dirty="0" err="1"/>
              <a:t>sorunlarının</a:t>
            </a:r>
            <a:r>
              <a:rPr lang="en-US" dirty="0"/>
              <a:t> </a:t>
            </a:r>
            <a:r>
              <a:rPr lang="en-US" dirty="0" err="1"/>
              <a:t>çoğunun</a:t>
            </a:r>
            <a:r>
              <a:rPr lang="en-US" dirty="0"/>
              <a:t> </a:t>
            </a:r>
            <a:r>
              <a:rPr lang="en-US" dirty="0" err="1"/>
              <a:t>üstesinden</a:t>
            </a:r>
            <a:r>
              <a:rPr lang="en-US" dirty="0"/>
              <a:t> </a:t>
            </a:r>
            <a:r>
              <a:rPr lang="en-US" dirty="0" err="1" smtClean="0"/>
              <a:t>gelebilir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00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Thrashing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0321" y="2181425"/>
            <a:ext cx="9613861" cy="3599316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tr-TR" sz="2100" dirty="0" err="1"/>
              <a:t>Working</a:t>
            </a:r>
            <a:r>
              <a:rPr lang="tr-TR" sz="2100" dirty="0"/>
              <a:t>-set model</a:t>
            </a:r>
          </a:p>
          <a:p>
            <a:pPr algn="just"/>
            <a:r>
              <a:rPr lang="tr-TR" sz="2100" dirty="0" err="1" smtClean="0"/>
              <a:t>Working</a:t>
            </a:r>
            <a:r>
              <a:rPr lang="tr-TR" sz="2100" dirty="0" smtClean="0"/>
              <a:t>-set </a:t>
            </a:r>
            <a:r>
              <a:rPr lang="tr-TR" sz="2100" dirty="0"/>
              <a:t>modeli </a:t>
            </a:r>
            <a:r>
              <a:rPr lang="tr-TR" sz="2100" dirty="0" err="1"/>
              <a:t>working</a:t>
            </a:r>
            <a:r>
              <a:rPr lang="tr-TR" sz="2100" dirty="0"/>
              <a:t>-set penceresini tanımlamak </a:t>
            </a:r>
            <a:r>
              <a:rPr lang="tr-TR" sz="2100" dirty="0" smtClean="0"/>
              <a:t>için </a:t>
            </a:r>
            <a:r>
              <a:rPr lang="el-GR" sz="2100" dirty="0" smtClean="0"/>
              <a:t>Δ</a:t>
            </a:r>
            <a:r>
              <a:rPr lang="tr-TR" sz="2100" dirty="0" smtClean="0"/>
              <a:t> parametresini </a:t>
            </a:r>
            <a:r>
              <a:rPr lang="tr-TR" sz="2100" dirty="0"/>
              <a:t>kullanır.</a:t>
            </a:r>
          </a:p>
          <a:p>
            <a:pPr algn="just"/>
            <a:r>
              <a:rPr lang="tr-TR" sz="2100" dirty="0" smtClean="0"/>
              <a:t>En </a:t>
            </a:r>
            <a:r>
              <a:rPr lang="tr-TR" sz="2100" dirty="0"/>
              <a:t>son kullanılan sayfalar  </a:t>
            </a:r>
            <a:r>
              <a:rPr lang="el-GR" sz="2100" dirty="0"/>
              <a:t>Δ </a:t>
            </a:r>
            <a:r>
              <a:rPr lang="tr-TR" sz="2100" dirty="0"/>
              <a:t>ile gösterilir.</a:t>
            </a:r>
          </a:p>
          <a:p>
            <a:pPr algn="just"/>
            <a:r>
              <a:rPr lang="en-US" sz="2100" dirty="0" err="1" smtClean="0"/>
              <a:t>Eğer</a:t>
            </a:r>
            <a:r>
              <a:rPr lang="en-US" sz="2100" dirty="0" smtClean="0"/>
              <a:t> </a:t>
            </a:r>
            <a:r>
              <a:rPr lang="en-US" sz="2100" dirty="0" err="1"/>
              <a:t>bir</a:t>
            </a:r>
            <a:r>
              <a:rPr lang="en-US" sz="2100" dirty="0"/>
              <a:t> </a:t>
            </a:r>
            <a:r>
              <a:rPr lang="en-US" sz="2100" dirty="0" err="1"/>
              <a:t>sayfa</a:t>
            </a:r>
            <a:r>
              <a:rPr lang="en-US" sz="2100" dirty="0"/>
              <a:t> </a:t>
            </a:r>
            <a:r>
              <a:rPr lang="en-US" sz="2100" dirty="0" err="1"/>
              <a:t>aktif</a:t>
            </a:r>
            <a:r>
              <a:rPr lang="en-US" sz="2100" dirty="0"/>
              <a:t> </a:t>
            </a:r>
            <a:r>
              <a:rPr lang="en-US" sz="2100" dirty="0" err="1"/>
              <a:t>ise</a:t>
            </a:r>
            <a:r>
              <a:rPr lang="en-US" sz="2100" dirty="0"/>
              <a:t> working-set </a:t>
            </a:r>
            <a:r>
              <a:rPr lang="en-US" sz="2100" dirty="0" err="1"/>
              <a:t>içerisindedir</a:t>
            </a:r>
            <a:r>
              <a:rPr lang="en-US" sz="2100" dirty="0"/>
              <a:t>. </a:t>
            </a:r>
          </a:p>
          <a:p>
            <a:pPr algn="just"/>
            <a:r>
              <a:rPr lang="tr-TR" sz="2100" dirty="0" smtClean="0"/>
              <a:t>Bir </a:t>
            </a:r>
            <a:r>
              <a:rPr lang="tr-TR" sz="2100" dirty="0"/>
              <a:t>sayfa artık kullanılmıyorsa </a:t>
            </a:r>
            <a:r>
              <a:rPr lang="tr-TR" sz="2100" dirty="0" err="1"/>
              <a:t>working</a:t>
            </a:r>
            <a:r>
              <a:rPr lang="tr-TR" sz="2100" dirty="0"/>
              <a:t>-set içerisinden çıkartılır.</a:t>
            </a:r>
          </a:p>
          <a:p>
            <a:pPr algn="just"/>
            <a:r>
              <a:rPr lang="el-GR" sz="2100" dirty="0" smtClean="0"/>
              <a:t>Δ </a:t>
            </a:r>
            <a:r>
              <a:rPr lang="tr-TR" sz="2100" dirty="0"/>
              <a:t>çok küçük seçilirse, </a:t>
            </a:r>
            <a:r>
              <a:rPr lang="tr-TR" sz="2100" dirty="0" err="1"/>
              <a:t>locality</a:t>
            </a:r>
            <a:r>
              <a:rPr lang="tr-TR" sz="2100" dirty="0"/>
              <a:t> tam olarak belirlenemez.</a:t>
            </a:r>
          </a:p>
          <a:p>
            <a:pPr algn="just"/>
            <a:r>
              <a:rPr lang="el-GR" sz="2100" dirty="0" smtClean="0"/>
              <a:t>Δ </a:t>
            </a:r>
            <a:r>
              <a:rPr lang="tr-TR" sz="2100" dirty="0"/>
              <a:t>çok büyük seçilirse, çok sayıda farklı </a:t>
            </a:r>
            <a:r>
              <a:rPr lang="tr-TR" sz="2100" dirty="0" err="1"/>
              <a:t>locality</a:t>
            </a:r>
            <a:r>
              <a:rPr lang="tr-TR" sz="2100" dirty="0"/>
              <a:t> </a:t>
            </a:r>
            <a:r>
              <a:rPr lang="tr-TR" sz="2100" dirty="0" err="1"/>
              <a:t>overlap</a:t>
            </a:r>
            <a:r>
              <a:rPr lang="tr-TR" sz="2100" dirty="0"/>
              <a:t> olur.</a:t>
            </a:r>
          </a:p>
          <a:p>
            <a:pPr algn="just"/>
            <a:r>
              <a:rPr lang="el-GR" sz="2100" dirty="0" smtClean="0"/>
              <a:t>Δ </a:t>
            </a:r>
            <a:r>
              <a:rPr lang="tr-TR" sz="2100" dirty="0"/>
              <a:t>sonsuz alınırsa, </a:t>
            </a:r>
            <a:r>
              <a:rPr lang="tr-TR" sz="2100" dirty="0" err="1"/>
              <a:t>working</a:t>
            </a:r>
            <a:r>
              <a:rPr lang="tr-TR" sz="2100" dirty="0"/>
              <a:t>-set, </a:t>
            </a:r>
            <a:r>
              <a:rPr lang="tr-TR" sz="2100" dirty="0" err="1"/>
              <a:t>process</a:t>
            </a:r>
            <a:r>
              <a:rPr lang="tr-TR" sz="2100" dirty="0"/>
              <a:t> çalışırken kullanılan tüm sayfalar olur.</a:t>
            </a:r>
          </a:p>
          <a:p>
            <a:pPr algn="just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58972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Page</a:t>
            </a:r>
            <a:r>
              <a:rPr lang="tr-TR" dirty="0"/>
              <a:t> </a:t>
            </a:r>
            <a:r>
              <a:rPr lang="tr-TR" dirty="0" err="1"/>
              <a:t>replacement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27174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tr-TR" sz="2000" dirty="0"/>
              <a:t>FIFO </a:t>
            </a:r>
            <a:r>
              <a:rPr lang="tr-TR" sz="2000" dirty="0" err="1"/>
              <a:t>page</a:t>
            </a:r>
            <a:r>
              <a:rPr lang="tr-TR" sz="2000" dirty="0"/>
              <a:t> </a:t>
            </a:r>
            <a:r>
              <a:rPr lang="tr-TR" sz="2000" dirty="0" err="1"/>
              <a:t>replacement</a:t>
            </a:r>
            <a:endParaRPr lang="tr-TR" sz="2000" dirty="0"/>
          </a:p>
          <a:p>
            <a:pPr algn="just"/>
            <a:r>
              <a:rPr lang="tr-TR" sz="2000" dirty="0" smtClean="0"/>
              <a:t>FIFO </a:t>
            </a:r>
            <a:r>
              <a:rPr lang="tr-TR" sz="2000" dirty="0"/>
              <a:t>algoritmasında ilk gelen </a:t>
            </a:r>
            <a:r>
              <a:rPr lang="tr-TR" sz="2000" dirty="0" err="1"/>
              <a:t>frame</a:t>
            </a:r>
            <a:r>
              <a:rPr lang="tr-TR" sz="2000" dirty="0"/>
              <a:t> atılarak yeni gelen buraya yazılır.</a:t>
            </a:r>
          </a:p>
          <a:p>
            <a:pPr algn="just"/>
            <a:r>
              <a:rPr lang="tr-TR" sz="2000" dirty="0" smtClean="0"/>
              <a:t>Şekilde </a:t>
            </a:r>
            <a:r>
              <a:rPr lang="tr-TR" sz="2000" dirty="0" err="1"/>
              <a:t>process</a:t>
            </a:r>
            <a:r>
              <a:rPr lang="tr-TR" sz="2000" dirty="0"/>
              <a:t> için 3 sayfa ayrılmıştır. </a:t>
            </a:r>
          </a:p>
          <a:p>
            <a:pPr algn="just"/>
            <a:r>
              <a:rPr lang="tr-TR" sz="2000" dirty="0" smtClean="0"/>
              <a:t>Yeni </a:t>
            </a:r>
            <a:r>
              <a:rPr lang="tr-TR" sz="2000" dirty="0"/>
              <a:t>gelen </a:t>
            </a:r>
            <a:r>
              <a:rPr lang="tr-TR" sz="2000" dirty="0" err="1"/>
              <a:t>frame’ler</a:t>
            </a:r>
            <a:r>
              <a:rPr lang="tr-TR" sz="2000" dirty="0"/>
              <a:t> en eski olan atılarak yerine yazılmaktadır.</a:t>
            </a:r>
          </a:p>
          <a:p>
            <a:pPr algn="just"/>
            <a:endParaRPr lang="tr-TR" sz="2000" dirty="0"/>
          </a:p>
          <a:p>
            <a:pPr algn="just"/>
            <a:endParaRPr lang="tr-TR" sz="2000" dirty="0" smtClean="0"/>
          </a:p>
          <a:p>
            <a:pPr algn="just"/>
            <a:endParaRPr lang="tr-TR" sz="2000" dirty="0"/>
          </a:p>
          <a:p>
            <a:pPr algn="just"/>
            <a:endParaRPr lang="tr-TR" sz="2000" dirty="0"/>
          </a:p>
          <a:p>
            <a:pPr algn="just"/>
            <a:r>
              <a:rPr lang="tr-TR" sz="2000" dirty="0" smtClean="0"/>
              <a:t>Şekilde </a:t>
            </a:r>
            <a:r>
              <a:rPr lang="tr-TR" sz="2000" dirty="0"/>
              <a:t>15 </a:t>
            </a:r>
            <a:r>
              <a:rPr lang="tr-TR" sz="2000" dirty="0" err="1" smtClean="0"/>
              <a:t>page</a:t>
            </a:r>
            <a:r>
              <a:rPr lang="tr-TR" sz="2000" dirty="0" smtClean="0"/>
              <a:t> </a:t>
            </a:r>
            <a:r>
              <a:rPr lang="tr-TR" sz="2000" dirty="0" err="1"/>
              <a:t>fault</a:t>
            </a:r>
            <a:r>
              <a:rPr lang="tr-TR" sz="2000" dirty="0"/>
              <a:t> olmaktadır.</a:t>
            </a:r>
          </a:p>
          <a:p>
            <a:pPr algn="just"/>
            <a:r>
              <a:rPr lang="tr-TR" sz="2000" dirty="0" smtClean="0"/>
              <a:t>Seçilen </a:t>
            </a:r>
            <a:r>
              <a:rPr lang="tr-TR" sz="2000" dirty="0"/>
              <a:t>sayfa aktif kullanılıyorsa swap </a:t>
            </a:r>
            <a:r>
              <a:rPr lang="tr-TR" sz="2000" dirty="0" err="1"/>
              <a:t>out</a:t>
            </a:r>
            <a:r>
              <a:rPr lang="tr-TR" sz="2000" dirty="0"/>
              <a:t> yapılması uygun değildir (o sayfa için hemen tekrar </a:t>
            </a:r>
            <a:r>
              <a:rPr lang="tr-TR" sz="2000" dirty="0" err="1"/>
              <a:t>page</a:t>
            </a:r>
            <a:r>
              <a:rPr lang="tr-TR" sz="2000" dirty="0"/>
              <a:t> </a:t>
            </a:r>
            <a:r>
              <a:rPr lang="tr-TR" sz="2000" dirty="0" err="1"/>
              <a:t>fault</a:t>
            </a:r>
            <a:r>
              <a:rPr lang="tr-TR" sz="2000" dirty="0"/>
              <a:t> oluşur).</a:t>
            </a:r>
          </a:p>
          <a:p>
            <a:pPr algn="just"/>
            <a:endParaRPr lang="tr-TR" sz="20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21" y="3927815"/>
            <a:ext cx="6273594" cy="1503168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2123838" y="4429021"/>
            <a:ext cx="257566" cy="2770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Dikdörtgen 5"/>
          <p:cNvSpPr/>
          <p:nvPr/>
        </p:nvSpPr>
        <p:spPr>
          <a:xfrm>
            <a:off x="2123838" y="4685331"/>
            <a:ext cx="257566" cy="2770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Dikdörtgen 6"/>
          <p:cNvSpPr/>
          <p:nvPr/>
        </p:nvSpPr>
        <p:spPr>
          <a:xfrm>
            <a:off x="2123838" y="4941641"/>
            <a:ext cx="257566" cy="2770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9" name="Düz Ok Bağlayıcısı 8"/>
          <p:cNvCxnSpPr/>
          <p:nvPr/>
        </p:nvCxnSpPr>
        <p:spPr>
          <a:xfrm>
            <a:off x="2505456" y="4306824"/>
            <a:ext cx="45720" cy="260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Metin kutusu 9"/>
          <p:cNvSpPr txBox="1"/>
          <p:nvPr/>
        </p:nvSpPr>
        <p:spPr>
          <a:xfrm>
            <a:off x="2337015" y="5352106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+1  +1 +1 +1      +1 +1  </a:t>
            </a:r>
            <a:endParaRPr lang="en-US" dirty="0"/>
          </a:p>
        </p:txBody>
      </p:sp>
      <p:cxnSp>
        <p:nvCxnSpPr>
          <p:cNvPr id="12" name="Düz Ok Bağlayıcısı 11"/>
          <p:cNvCxnSpPr/>
          <p:nvPr/>
        </p:nvCxnSpPr>
        <p:spPr>
          <a:xfrm flipH="1">
            <a:off x="3273552" y="4349169"/>
            <a:ext cx="100584" cy="474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Düz Ok Bağlayıcısı 12"/>
          <p:cNvCxnSpPr/>
          <p:nvPr/>
        </p:nvCxnSpPr>
        <p:spPr>
          <a:xfrm>
            <a:off x="3435159" y="4224523"/>
            <a:ext cx="67760" cy="248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Düz Ok Bağlayıcısı 14"/>
          <p:cNvCxnSpPr/>
          <p:nvPr/>
        </p:nvCxnSpPr>
        <p:spPr>
          <a:xfrm flipH="1">
            <a:off x="3581410" y="4328725"/>
            <a:ext cx="100584" cy="474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üz Ok Bağlayıcısı 15"/>
          <p:cNvCxnSpPr/>
          <p:nvPr/>
        </p:nvCxnSpPr>
        <p:spPr>
          <a:xfrm flipH="1">
            <a:off x="3953704" y="4306824"/>
            <a:ext cx="36148" cy="517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07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Thrashing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2100" dirty="0" err="1"/>
              <a:t>Working</a:t>
            </a:r>
            <a:r>
              <a:rPr lang="tr-TR" sz="2100" dirty="0"/>
              <a:t>-set model</a:t>
            </a:r>
          </a:p>
          <a:p>
            <a:r>
              <a:rPr lang="tr-TR" sz="2100" dirty="0" smtClean="0"/>
              <a:t>Şekilde</a:t>
            </a:r>
            <a:r>
              <a:rPr lang="tr-TR" sz="2100" dirty="0"/>
              <a:t>, </a:t>
            </a:r>
            <a:r>
              <a:rPr lang="el-GR" sz="2100" dirty="0"/>
              <a:t>Δ = 10 </a:t>
            </a:r>
            <a:r>
              <a:rPr lang="tr-TR" sz="2100" dirty="0" smtClean="0"/>
              <a:t>alınırsa t1 </a:t>
            </a:r>
            <a:r>
              <a:rPr lang="tr-TR" sz="2100" dirty="0"/>
              <a:t>anında </a:t>
            </a:r>
            <a:r>
              <a:rPr lang="tr-TR" sz="2100" dirty="0" err="1"/>
              <a:t>working</a:t>
            </a:r>
            <a:r>
              <a:rPr lang="tr-TR" sz="2100" dirty="0"/>
              <a:t>-set {1,2,5,6,7</a:t>
            </a:r>
            <a:r>
              <a:rPr lang="tr-TR" sz="2100" dirty="0" smtClean="0"/>
              <a:t>} olur</a:t>
            </a:r>
            <a:r>
              <a:rPr lang="tr-TR" sz="2100" dirty="0"/>
              <a:t>.</a:t>
            </a:r>
          </a:p>
          <a:p>
            <a:r>
              <a:rPr lang="en-US" sz="2100" dirty="0" smtClean="0"/>
              <a:t>t2 </a:t>
            </a:r>
            <a:r>
              <a:rPr lang="en-US" sz="2100" dirty="0" err="1"/>
              <a:t>anında</a:t>
            </a:r>
            <a:r>
              <a:rPr lang="en-US" sz="2100" dirty="0"/>
              <a:t> working-set {3,4} </a:t>
            </a:r>
            <a:r>
              <a:rPr lang="en-US" sz="2100" dirty="0" err="1"/>
              <a:t>olur</a:t>
            </a:r>
            <a:r>
              <a:rPr lang="en-US" sz="2100" dirty="0"/>
              <a:t>.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771" y="4136531"/>
            <a:ext cx="5657113" cy="1345875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3415861" y="4355987"/>
            <a:ext cx="1357307" cy="380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kdörtgen 5"/>
          <p:cNvSpPr/>
          <p:nvPr/>
        </p:nvSpPr>
        <p:spPr>
          <a:xfrm>
            <a:off x="5559552" y="4355986"/>
            <a:ext cx="1285006" cy="380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69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Thrashing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7169" y="2172281"/>
            <a:ext cx="9613861" cy="35993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tr-TR" sz="2100" dirty="0" err="1"/>
              <a:t>Page-fault</a:t>
            </a:r>
            <a:r>
              <a:rPr lang="tr-TR" sz="2100" dirty="0"/>
              <a:t> </a:t>
            </a:r>
            <a:r>
              <a:rPr lang="tr-TR" sz="2100" dirty="0" err="1"/>
              <a:t>frequency</a:t>
            </a:r>
            <a:endParaRPr lang="tr-TR" sz="2100" dirty="0"/>
          </a:p>
          <a:p>
            <a:pPr algn="just"/>
            <a:r>
              <a:rPr lang="tr-TR" sz="2100" dirty="0" err="1" smtClean="0"/>
              <a:t>Page-fault</a:t>
            </a:r>
            <a:r>
              <a:rPr lang="tr-TR" sz="2100" dirty="0" smtClean="0"/>
              <a:t> </a:t>
            </a:r>
            <a:r>
              <a:rPr lang="tr-TR" sz="2100" dirty="0" err="1"/>
              <a:t>frequency</a:t>
            </a:r>
            <a:r>
              <a:rPr lang="tr-TR" sz="2100" dirty="0"/>
              <a:t> yaklaşımında, </a:t>
            </a:r>
            <a:r>
              <a:rPr lang="tr-TR" sz="2100" dirty="0" err="1"/>
              <a:t>page-fault</a:t>
            </a:r>
            <a:r>
              <a:rPr lang="tr-TR" sz="2100" dirty="0"/>
              <a:t> oranına göre </a:t>
            </a:r>
            <a:r>
              <a:rPr lang="tr-TR" sz="2100" dirty="0" err="1"/>
              <a:t>frame</a:t>
            </a:r>
            <a:r>
              <a:rPr lang="tr-TR" sz="2100" dirty="0"/>
              <a:t> sayısı artırılır veya azaltılır.</a:t>
            </a:r>
          </a:p>
          <a:p>
            <a:pPr algn="just"/>
            <a:r>
              <a:rPr lang="tr-TR" sz="2100" dirty="0" err="1" smtClean="0"/>
              <a:t>Page-fault</a:t>
            </a:r>
            <a:r>
              <a:rPr lang="tr-TR" sz="2100" dirty="0" smtClean="0"/>
              <a:t> </a:t>
            </a:r>
            <a:r>
              <a:rPr lang="tr-TR" sz="2100" dirty="0"/>
              <a:t>oranı yüksekse </a:t>
            </a:r>
            <a:r>
              <a:rPr lang="tr-TR" sz="2100" dirty="0" err="1"/>
              <a:t>frame</a:t>
            </a:r>
            <a:r>
              <a:rPr lang="tr-TR" sz="2100" dirty="0"/>
              <a:t> sayısı artırılır, düşükse </a:t>
            </a:r>
            <a:r>
              <a:rPr lang="tr-TR" sz="2100" dirty="0" err="1"/>
              <a:t>frame</a:t>
            </a:r>
            <a:r>
              <a:rPr lang="tr-TR" sz="2100" dirty="0"/>
              <a:t> azaltılır. </a:t>
            </a:r>
          </a:p>
          <a:p>
            <a:pPr algn="just"/>
            <a:r>
              <a:rPr lang="tr-TR" sz="2100" dirty="0" smtClean="0"/>
              <a:t>Belirlenecek </a:t>
            </a:r>
            <a:r>
              <a:rPr lang="tr-TR" sz="2100" dirty="0"/>
              <a:t>üst ve alt limitlerin dışına çıkıldığında, </a:t>
            </a:r>
            <a:r>
              <a:rPr lang="tr-TR" sz="2100" dirty="0" err="1"/>
              <a:t>frame</a:t>
            </a:r>
            <a:r>
              <a:rPr lang="tr-TR" sz="2100" dirty="0"/>
              <a:t> sayısı değiştirilir.</a:t>
            </a:r>
          </a:p>
          <a:p>
            <a:pPr algn="just"/>
            <a:endParaRPr lang="tr-TR" sz="21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67" y="4267200"/>
            <a:ext cx="5802167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43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Dosya Sistemi (File </a:t>
            </a:r>
            <a:r>
              <a:rPr lang="tr-TR" dirty="0" err="1" smtClean="0"/>
              <a:t>System</a:t>
            </a:r>
            <a:r>
              <a:rPr lang="tr-TR" dirty="0" smtClean="0"/>
              <a:t>)-</a:t>
            </a:r>
            <a:r>
              <a:rPr lang="tr-TR" dirty="0"/>
              <a:t>File yaklaşımı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/>
            <a:r>
              <a:rPr lang="tr-TR" sz="3400" dirty="0" smtClean="0"/>
              <a:t>Dosya </a:t>
            </a:r>
            <a:r>
              <a:rPr lang="tr-TR" sz="3400" dirty="0"/>
              <a:t>sistemi çoğu kullanıcı için işletim sisteminin görünen kısmıdır.</a:t>
            </a:r>
          </a:p>
          <a:p>
            <a:pPr algn="just"/>
            <a:r>
              <a:rPr lang="tr-TR" sz="3400" dirty="0" smtClean="0"/>
              <a:t>Dosya </a:t>
            </a:r>
            <a:r>
              <a:rPr lang="tr-TR" sz="3400" dirty="0"/>
              <a:t>sistemi iki kısımdan oluşur:</a:t>
            </a:r>
          </a:p>
          <a:p>
            <a:pPr lvl="1" algn="just"/>
            <a:r>
              <a:rPr lang="tr-TR" sz="3000" dirty="0" smtClean="0"/>
              <a:t>Dosya </a:t>
            </a:r>
            <a:r>
              <a:rPr lang="tr-TR" sz="3000" dirty="0"/>
              <a:t>kümesi</a:t>
            </a:r>
          </a:p>
          <a:p>
            <a:pPr lvl="1" algn="just"/>
            <a:r>
              <a:rPr lang="tr-TR" sz="3000" dirty="0" smtClean="0"/>
              <a:t>Dizin </a:t>
            </a:r>
            <a:r>
              <a:rPr lang="tr-TR" sz="3000" dirty="0"/>
              <a:t>yapısı</a:t>
            </a:r>
          </a:p>
          <a:p>
            <a:pPr algn="just"/>
            <a:r>
              <a:rPr lang="tr-TR" sz="3400" dirty="0" smtClean="0"/>
              <a:t>Bilgisayarlar </a:t>
            </a:r>
            <a:r>
              <a:rPr lang="tr-TR" sz="3400" dirty="0"/>
              <a:t>verileri farklı depolama birimlerinde saklarlar (manyetik diskler, </a:t>
            </a:r>
            <a:r>
              <a:rPr lang="tr-TR" sz="3400" dirty="0" err="1"/>
              <a:t>tape</a:t>
            </a:r>
            <a:r>
              <a:rPr lang="tr-TR" sz="3400" dirty="0"/>
              <a:t>, optik diskler, …).</a:t>
            </a:r>
          </a:p>
          <a:p>
            <a:pPr algn="just"/>
            <a:r>
              <a:rPr lang="tr-TR" sz="3400" dirty="0" smtClean="0"/>
              <a:t>İşletim </a:t>
            </a:r>
            <a:r>
              <a:rPr lang="tr-TR" sz="3400" dirty="0"/>
              <a:t>sistemi depolama biriminin fiziksel özelliğini soyutlamak </a:t>
            </a:r>
            <a:r>
              <a:rPr lang="tr-TR" sz="3400" dirty="0" smtClean="0"/>
              <a:t>için file/dosya adı </a:t>
            </a:r>
            <a:r>
              <a:rPr lang="tr-TR" sz="3400" dirty="0"/>
              <a:t>verilen mantıksal depolama birimi tanımlar.</a:t>
            </a:r>
          </a:p>
          <a:p>
            <a:pPr algn="just"/>
            <a:r>
              <a:rPr lang="tr-TR" sz="3400" dirty="0" smtClean="0">
                <a:solidFill>
                  <a:srgbClr val="FF0000"/>
                </a:solidFill>
              </a:rPr>
              <a:t>Dosyalar</a:t>
            </a:r>
            <a:r>
              <a:rPr lang="tr-TR" sz="3400" dirty="0" smtClean="0"/>
              <a:t> </a:t>
            </a:r>
            <a:r>
              <a:rPr lang="tr-TR" sz="3400" dirty="0"/>
              <a:t>işletim sistemi tarafından fiziksel cihazlarla eşleştirilirler.</a:t>
            </a:r>
          </a:p>
          <a:p>
            <a:pPr lvl="1" algn="just"/>
            <a:r>
              <a:rPr lang="tr-TR" sz="3000" dirty="0" smtClean="0"/>
              <a:t>Depolama </a:t>
            </a:r>
            <a:r>
              <a:rPr lang="tr-TR" sz="3000" dirty="0"/>
              <a:t>birimleri kalıcı veri saklama birimleridir.</a:t>
            </a:r>
          </a:p>
          <a:p>
            <a:pPr lvl="1" algn="just"/>
            <a:r>
              <a:rPr lang="tr-TR" sz="3000" dirty="0" smtClean="0"/>
              <a:t>Bir </a:t>
            </a:r>
            <a:r>
              <a:rPr lang="tr-TR" sz="3000" dirty="0"/>
              <a:t>dosya kendi aralarında ilişkili veriler kümesidir.</a:t>
            </a:r>
          </a:p>
          <a:p>
            <a:pPr lvl="1" algn="just"/>
            <a:r>
              <a:rPr lang="tr-TR" sz="3000" dirty="0" smtClean="0"/>
              <a:t>Dosyalar</a:t>
            </a:r>
            <a:r>
              <a:rPr lang="tr-TR" sz="3000" dirty="0"/>
              <a:t>, programları veya verileri saklarlar.</a:t>
            </a:r>
          </a:p>
          <a:p>
            <a:pPr algn="just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72578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Dosya Sistemi (File </a:t>
            </a:r>
            <a:r>
              <a:rPr lang="tr-TR" dirty="0" err="1"/>
              <a:t>System</a:t>
            </a:r>
            <a:r>
              <a:rPr lang="tr-TR" dirty="0"/>
              <a:t>)-File yaklaşımı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En önemli özellikleri;</a:t>
            </a:r>
          </a:p>
          <a:p>
            <a:pPr lvl="1"/>
            <a:r>
              <a:rPr lang="tr-TR" dirty="0" smtClean="0"/>
              <a:t>Saklama alanının en verimli şekilde kullanılması</a:t>
            </a:r>
          </a:p>
          <a:p>
            <a:pPr lvl="1"/>
            <a:r>
              <a:rPr lang="tr-TR" dirty="0" smtClean="0"/>
              <a:t>Yazma ve okumanın olabildiğince hızlı olması</a:t>
            </a:r>
          </a:p>
          <a:p>
            <a:pPr lvl="1"/>
            <a:r>
              <a:rPr lang="tr-TR" dirty="0" smtClean="0"/>
              <a:t>Amaca göre gereksinim duyulan erişim güvenliğinin sağlanması</a:t>
            </a:r>
          </a:p>
          <a:p>
            <a:pPr lvl="1"/>
            <a:r>
              <a:rPr lang="tr-TR" dirty="0" smtClean="0"/>
              <a:t>Sistemde olası çökme durumunda eski haline gelebilmesi</a:t>
            </a:r>
          </a:p>
          <a:p>
            <a:pPr lvl="1"/>
            <a:r>
              <a:rPr lang="tr-TR" dirty="0" smtClean="0"/>
              <a:t>Üzerinde işlem yapabilmek için sistem çağrıları ve komutlarının olması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762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Dosya Sistemi (File </a:t>
            </a:r>
            <a:r>
              <a:rPr lang="tr-TR" dirty="0" err="1"/>
              <a:t>System</a:t>
            </a:r>
            <a:r>
              <a:rPr lang="tr-TR" dirty="0"/>
              <a:t>)-File yaklaşımı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Bazı dosyalama Sistemleri</a:t>
            </a:r>
          </a:p>
          <a:p>
            <a:pPr lvl="1"/>
            <a:r>
              <a:rPr lang="tr-TR" dirty="0" smtClean="0"/>
              <a:t>Fat16/Fat32 (File </a:t>
            </a:r>
            <a:r>
              <a:rPr lang="tr-TR" dirty="0" err="1" smtClean="0"/>
              <a:t>Allocation</a:t>
            </a:r>
            <a:r>
              <a:rPr lang="tr-TR" dirty="0" smtClean="0"/>
              <a:t> </a:t>
            </a:r>
            <a:r>
              <a:rPr lang="tr-TR" dirty="0" err="1" smtClean="0"/>
              <a:t>table</a:t>
            </a:r>
            <a:r>
              <a:rPr lang="tr-TR" dirty="0" smtClean="0"/>
              <a:t>)</a:t>
            </a:r>
          </a:p>
          <a:p>
            <a:pPr lvl="1"/>
            <a:r>
              <a:rPr lang="tr-TR" dirty="0" smtClean="0"/>
              <a:t>NTFS (New </a:t>
            </a:r>
            <a:r>
              <a:rPr lang="tr-TR" dirty="0" err="1" smtClean="0"/>
              <a:t>Technology</a:t>
            </a:r>
            <a:r>
              <a:rPr lang="tr-TR" dirty="0" smtClean="0"/>
              <a:t> File </a:t>
            </a:r>
            <a:r>
              <a:rPr lang="tr-TR" dirty="0" err="1" smtClean="0"/>
              <a:t>System</a:t>
            </a:r>
            <a:r>
              <a:rPr lang="tr-TR" dirty="0" smtClean="0"/>
              <a:t>, </a:t>
            </a:r>
            <a:r>
              <a:rPr lang="tr-TR" dirty="0" err="1" smtClean="0"/>
              <a:t>NeTwork</a:t>
            </a:r>
            <a:r>
              <a:rPr lang="tr-TR" dirty="0" smtClean="0"/>
              <a:t> File </a:t>
            </a:r>
            <a:r>
              <a:rPr lang="tr-TR" dirty="0" err="1" smtClean="0"/>
              <a:t>System</a:t>
            </a:r>
            <a:r>
              <a:rPr lang="tr-TR" dirty="0" smtClean="0"/>
              <a:t>)</a:t>
            </a:r>
          </a:p>
          <a:p>
            <a:pPr lvl="1"/>
            <a:r>
              <a:rPr lang="tr-TR" dirty="0" smtClean="0"/>
              <a:t>Ext2/Ext3 (</a:t>
            </a:r>
            <a:r>
              <a:rPr lang="tr-TR" dirty="0" err="1" smtClean="0"/>
              <a:t>Extended</a:t>
            </a:r>
            <a:r>
              <a:rPr lang="tr-TR" dirty="0" smtClean="0"/>
              <a:t> File </a:t>
            </a:r>
            <a:r>
              <a:rPr lang="tr-TR" dirty="0" err="1" smtClean="0"/>
              <a:t>system</a:t>
            </a:r>
            <a:r>
              <a:rPr lang="tr-TR" dirty="0" smtClean="0"/>
              <a:t>)</a:t>
            </a:r>
          </a:p>
          <a:p>
            <a:pPr lvl="1"/>
            <a:r>
              <a:rPr lang="tr-TR" dirty="0" smtClean="0"/>
              <a:t>FFS (</a:t>
            </a:r>
            <a:r>
              <a:rPr lang="tr-TR" dirty="0" err="1" smtClean="0"/>
              <a:t>Fast</a:t>
            </a:r>
            <a:r>
              <a:rPr lang="tr-TR" dirty="0" smtClean="0"/>
              <a:t> File </a:t>
            </a:r>
            <a:r>
              <a:rPr lang="tr-TR" dirty="0" err="1" smtClean="0"/>
              <a:t>System</a:t>
            </a:r>
            <a:r>
              <a:rPr lang="tr-TR" dirty="0" smtClean="0"/>
              <a:t>)</a:t>
            </a:r>
          </a:p>
          <a:p>
            <a:pPr lvl="1"/>
            <a:r>
              <a:rPr lang="tr-TR" dirty="0" smtClean="0"/>
              <a:t>HPFS (High Performans File </a:t>
            </a:r>
            <a:r>
              <a:rPr lang="tr-TR" dirty="0" err="1" smtClean="0"/>
              <a:t>System</a:t>
            </a:r>
            <a:r>
              <a:rPr lang="tr-TR" dirty="0" smtClean="0"/>
              <a:t>)</a:t>
            </a:r>
          </a:p>
          <a:p>
            <a:pPr lvl="1"/>
            <a:r>
              <a:rPr lang="tr-TR" dirty="0" smtClean="0"/>
              <a:t>HFS (Macintosh </a:t>
            </a:r>
            <a:r>
              <a:rPr lang="tr-TR" dirty="0" err="1" smtClean="0"/>
              <a:t>Hierarcihical</a:t>
            </a:r>
            <a:r>
              <a:rPr lang="tr-TR" dirty="0" smtClean="0"/>
              <a:t> File </a:t>
            </a:r>
            <a:r>
              <a:rPr lang="tr-TR" dirty="0" err="1" smtClean="0"/>
              <a:t>System</a:t>
            </a:r>
            <a:r>
              <a:rPr lang="tr-T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39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Dosya Sistemi (File </a:t>
            </a:r>
            <a:r>
              <a:rPr lang="tr-TR" dirty="0" err="1"/>
              <a:t>System</a:t>
            </a:r>
            <a:r>
              <a:rPr lang="tr-TR" dirty="0"/>
              <a:t>)-File yaklaşımı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85" y="2413190"/>
            <a:ext cx="8810387" cy="317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43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Dosya Sistemi (File </a:t>
            </a:r>
            <a:r>
              <a:rPr lang="tr-TR" dirty="0" err="1"/>
              <a:t>System</a:t>
            </a:r>
            <a:r>
              <a:rPr lang="tr-TR" dirty="0"/>
              <a:t>)-File yaklaşımı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01" y="2504279"/>
            <a:ext cx="8201706" cy="1214867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401" y="3981742"/>
            <a:ext cx="8201706" cy="244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23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Dosya Sistemi (File </a:t>
            </a:r>
            <a:r>
              <a:rPr lang="tr-TR" dirty="0" err="1"/>
              <a:t>System</a:t>
            </a:r>
            <a:r>
              <a:rPr lang="tr-TR" dirty="0"/>
              <a:t>)-File yaklaşımı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83" y="2734407"/>
            <a:ext cx="8634331" cy="216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77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Dosya Sistemi (File </a:t>
            </a:r>
            <a:r>
              <a:rPr lang="tr-TR" dirty="0" err="1"/>
              <a:t>System</a:t>
            </a:r>
            <a:r>
              <a:rPr lang="tr-TR" dirty="0"/>
              <a:t>)-File yaklaşımı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79" y="2787394"/>
            <a:ext cx="8476555" cy="23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17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File yaklaşımı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tr-TR" sz="2100" dirty="0" smtClean="0"/>
              <a:t>Veri </a:t>
            </a:r>
            <a:r>
              <a:rPr lang="tr-TR" sz="2100" dirty="0"/>
              <a:t>dosyaları nümerik, alfabetik, </a:t>
            </a:r>
            <a:r>
              <a:rPr lang="tr-TR" sz="2100" dirty="0" smtClean="0"/>
              <a:t>alfa-nümerik veya </a:t>
            </a:r>
            <a:r>
              <a:rPr lang="tr-TR" sz="2100" dirty="0" err="1" smtClean="0"/>
              <a:t>binary</a:t>
            </a:r>
            <a:r>
              <a:rPr lang="tr-TR" sz="2100" dirty="0" smtClean="0"/>
              <a:t> olabilir</a:t>
            </a:r>
            <a:r>
              <a:rPr lang="tr-TR" sz="2100" dirty="0"/>
              <a:t>.</a:t>
            </a:r>
          </a:p>
          <a:p>
            <a:pPr algn="just"/>
            <a:r>
              <a:rPr lang="tr-TR" sz="2100" dirty="0" smtClean="0"/>
              <a:t>Dosyalar</a:t>
            </a:r>
            <a:r>
              <a:rPr lang="tr-TR" sz="2100" dirty="0"/>
              <a:t>, metin dosyaları veya formatı belirlenmiş olabilir.</a:t>
            </a:r>
          </a:p>
          <a:p>
            <a:pPr algn="just"/>
            <a:r>
              <a:rPr lang="tr-TR" sz="2100" dirty="0" smtClean="0"/>
              <a:t>Dosyadaki </a:t>
            </a:r>
            <a:r>
              <a:rPr lang="tr-TR" sz="2100" dirty="0"/>
              <a:t>bilginin ne şekilde tanımlanacağı oluşturan tarafından belirlenir.</a:t>
            </a:r>
          </a:p>
          <a:p>
            <a:pPr algn="just"/>
            <a:r>
              <a:rPr lang="tr-TR" sz="2100" dirty="0" err="1" smtClean="0"/>
              <a:t>Text</a:t>
            </a:r>
            <a:r>
              <a:rPr lang="tr-TR" sz="2100" dirty="0" smtClean="0"/>
              <a:t> </a:t>
            </a:r>
            <a:r>
              <a:rPr lang="tr-TR" sz="2100" dirty="0"/>
              <a:t>file, satırlar halinde organize edilmiş karakter sıralarından oluşur.</a:t>
            </a:r>
          </a:p>
          <a:p>
            <a:pPr algn="just"/>
            <a:r>
              <a:rPr lang="tr-TR" sz="2100" dirty="0" smtClean="0"/>
              <a:t>Source </a:t>
            </a:r>
            <a:r>
              <a:rPr lang="tr-TR" sz="2100" dirty="0"/>
              <a:t>file, bir grup </a:t>
            </a:r>
            <a:r>
              <a:rPr lang="tr-TR" sz="2100" dirty="0" smtClean="0"/>
              <a:t>fonksiyon </a:t>
            </a:r>
            <a:r>
              <a:rPr lang="tr-TR" sz="2100" dirty="0"/>
              <a:t>içerir.</a:t>
            </a:r>
          </a:p>
          <a:p>
            <a:pPr algn="just"/>
            <a:r>
              <a:rPr lang="tr-TR" sz="2100" dirty="0" err="1" smtClean="0"/>
              <a:t>Executable</a:t>
            </a:r>
            <a:r>
              <a:rPr lang="tr-TR" sz="2100" dirty="0" smtClean="0"/>
              <a:t> </a:t>
            </a:r>
            <a:r>
              <a:rPr lang="tr-TR" sz="2100" dirty="0"/>
              <a:t>file, bir grup kod bölümünden oluşur ve hafızaya alınarak çalıştırılabilir.</a:t>
            </a:r>
          </a:p>
          <a:p>
            <a:pPr algn="just"/>
            <a:r>
              <a:rPr lang="tr-TR" sz="2100" dirty="0" smtClean="0"/>
              <a:t>Bir </a:t>
            </a:r>
            <a:r>
              <a:rPr lang="tr-TR" sz="2100" dirty="0"/>
              <a:t>dosyanın içeriği, bit, </a:t>
            </a:r>
            <a:r>
              <a:rPr lang="tr-TR" sz="2100" dirty="0" err="1"/>
              <a:t>byte</a:t>
            </a:r>
            <a:r>
              <a:rPr lang="tr-TR" sz="2100" dirty="0"/>
              <a:t>, </a:t>
            </a:r>
            <a:r>
              <a:rPr lang="tr-TR" sz="2100" dirty="0" smtClean="0"/>
              <a:t>satır veya </a:t>
            </a:r>
            <a:r>
              <a:rPr lang="tr-TR" sz="2100" dirty="0"/>
              <a:t>kayıtlardan oluşacak şekilde yapılandırılabilir.</a:t>
            </a:r>
          </a:p>
        </p:txBody>
      </p:sp>
    </p:spTree>
    <p:extLst>
      <p:ext uri="{BB962C8B-B14F-4D97-AF65-F5344CB8AC3E}">
        <p14:creationId xmlns:p14="http://schemas.microsoft.com/office/powerpoint/2010/main" val="35157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Page</a:t>
            </a:r>
            <a:r>
              <a:rPr lang="tr-TR" dirty="0"/>
              <a:t> </a:t>
            </a:r>
            <a:r>
              <a:rPr lang="tr-TR" dirty="0" err="1"/>
              <a:t>replacement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tr-TR" sz="2000" dirty="0"/>
              <a:t>FIFO </a:t>
            </a:r>
            <a:r>
              <a:rPr lang="tr-TR" sz="2000" dirty="0" err="1"/>
              <a:t>page</a:t>
            </a:r>
            <a:r>
              <a:rPr lang="tr-TR" sz="2000" dirty="0"/>
              <a:t> </a:t>
            </a:r>
            <a:r>
              <a:rPr lang="tr-TR" sz="2000" dirty="0" err="1"/>
              <a:t>replacement</a:t>
            </a:r>
            <a:endParaRPr lang="tr-TR" sz="2000" dirty="0"/>
          </a:p>
          <a:p>
            <a:pPr algn="just"/>
            <a:r>
              <a:rPr lang="tr-TR" sz="2000" dirty="0" smtClean="0"/>
              <a:t>FIFO </a:t>
            </a:r>
            <a:r>
              <a:rPr lang="tr-TR" sz="2000" dirty="0"/>
              <a:t>algoritmasında bazı durumlarda daha fazla </a:t>
            </a:r>
            <a:r>
              <a:rPr lang="tr-TR" sz="2000" dirty="0" err="1"/>
              <a:t>frame</a:t>
            </a:r>
            <a:r>
              <a:rPr lang="tr-TR" sz="2000" dirty="0"/>
              <a:t> ayrılması halinde daha fazla </a:t>
            </a:r>
            <a:r>
              <a:rPr lang="tr-TR" sz="2000" dirty="0" err="1"/>
              <a:t>page</a:t>
            </a:r>
            <a:r>
              <a:rPr lang="tr-TR" sz="2000" dirty="0"/>
              <a:t> </a:t>
            </a:r>
            <a:r>
              <a:rPr lang="tr-TR" sz="2000" dirty="0" err="1"/>
              <a:t>fault</a:t>
            </a:r>
            <a:r>
              <a:rPr lang="tr-TR" sz="2000" dirty="0"/>
              <a:t> olabilmektedir(</a:t>
            </a:r>
            <a:r>
              <a:rPr lang="tr-TR" sz="2000" dirty="0" err="1"/>
              <a:t>Belady’s</a:t>
            </a:r>
            <a:r>
              <a:rPr lang="tr-TR" sz="2000" dirty="0"/>
              <a:t> </a:t>
            </a:r>
            <a:r>
              <a:rPr lang="tr-TR" sz="2000" dirty="0" err="1"/>
              <a:t>anomaly</a:t>
            </a:r>
            <a:r>
              <a:rPr lang="tr-TR" sz="2000" dirty="0"/>
              <a:t>).</a:t>
            </a:r>
          </a:p>
          <a:p>
            <a:pPr algn="just"/>
            <a:r>
              <a:rPr lang="tr-TR" sz="2000" dirty="0" smtClean="0"/>
              <a:t>Aşağıdaki </a:t>
            </a:r>
            <a:r>
              <a:rPr lang="tr-TR" sz="2000" dirty="0"/>
              <a:t>hafıza erişim serisi için </a:t>
            </a:r>
            <a:r>
              <a:rPr lang="tr-TR" sz="2000" dirty="0" err="1"/>
              <a:t>page</a:t>
            </a:r>
            <a:r>
              <a:rPr lang="tr-TR" sz="2000" dirty="0"/>
              <a:t> </a:t>
            </a:r>
            <a:r>
              <a:rPr lang="tr-TR" sz="2000" dirty="0" err="1"/>
              <a:t>fault</a:t>
            </a:r>
            <a:r>
              <a:rPr lang="tr-TR" sz="2000" dirty="0"/>
              <a:t> sayıları grafikte verilmiştir.</a:t>
            </a:r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456" y="3800062"/>
            <a:ext cx="2175813" cy="33646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842" y="4328345"/>
            <a:ext cx="4931842" cy="250767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347855" y="5056909"/>
            <a:ext cx="1260763" cy="678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503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File yaklaşımı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tr-TR" sz="3000" dirty="0"/>
              <a:t>Dosya özellikleri</a:t>
            </a:r>
          </a:p>
          <a:p>
            <a:pPr algn="just"/>
            <a:r>
              <a:rPr lang="tr-TR" sz="3000" dirty="0" smtClean="0"/>
              <a:t>Kullanıcıların </a:t>
            </a:r>
            <a:r>
              <a:rPr lang="tr-TR" sz="3000" dirty="0"/>
              <a:t>kolaylıkla işlem yapabilmesi için her dosyaya isim verilir.</a:t>
            </a:r>
          </a:p>
          <a:p>
            <a:pPr algn="just"/>
            <a:r>
              <a:rPr lang="tr-TR" sz="3000" dirty="0" smtClean="0"/>
              <a:t>Dosyaların </a:t>
            </a:r>
            <a:r>
              <a:rPr lang="tr-TR" sz="3000" dirty="0"/>
              <a:t>özellikleri işletim sistemlerine göre farklılık gösterir:</a:t>
            </a:r>
          </a:p>
          <a:p>
            <a:pPr lvl="1" algn="just"/>
            <a:r>
              <a:rPr lang="tr-TR" sz="2600" dirty="0" err="1" smtClean="0"/>
              <a:t>Name:Kullanıcıların</a:t>
            </a:r>
            <a:r>
              <a:rPr lang="tr-TR" sz="2600" dirty="0" smtClean="0"/>
              <a:t> </a:t>
            </a:r>
            <a:r>
              <a:rPr lang="tr-TR" sz="2600" dirty="0"/>
              <a:t>kolaylık okuyabileceği isimdir.</a:t>
            </a:r>
          </a:p>
          <a:p>
            <a:pPr lvl="1" algn="just"/>
            <a:r>
              <a:rPr lang="tr-TR" sz="2600" dirty="0" err="1" smtClean="0"/>
              <a:t>Identifier:Tekil</a:t>
            </a:r>
            <a:r>
              <a:rPr lang="tr-TR" sz="2600" dirty="0" smtClean="0"/>
              <a:t> </a:t>
            </a:r>
            <a:r>
              <a:rPr lang="tr-TR" sz="2600" dirty="0"/>
              <a:t>etikettir, genellikle sayı kullanılır. </a:t>
            </a:r>
          </a:p>
          <a:p>
            <a:pPr lvl="1" algn="just"/>
            <a:r>
              <a:rPr lang="tr-TR" sz="2600" dirty="0" err="1" smtClean="0"/>
              <a:t>Type</a:t>
            </a:r>
            <a:r>
              <a:rPr lang="tr-TR" sz="2600" dirty="0"/>
              <a:t>: Sistemler için dosyanın türünü belirler.</a:t>
            </a:r>
          </a:p>
          <a:p>
            <a:pPr lvl="1" algn="just"/>
            <a:r>
              <a:rPr lang="tr-TR" sz="2600" dirty="0" err="1" smtClean="0"/>
              <a:t>Location</a:t>
            </a:r>
            <a:r>
              <a:rPr lang="tr-TR" sz="2600" dirty="0"/>
              <a:t>: Bu bilgi bir </a:t>
            </a:r>
            <a:r>
              <a:rPr lang="tr-TR" sz="2600" dirty="0" smtClean="0"/>
              <a:t>cihazı </a:t>
            </a:r>
            <a:r>
              <a:rPr lang="tr-TR" sz="2600" dirty="0"/>
              <a:t>veya cihaz üzerindeki dosyanın yerini işaret eder.</a:t>
            </a:r>
          </a:p>
          <a:p>
            <a:pPr lvl="1" algn="just"/>
            <a:r>
              <a:rPr lang="tr-TR" sz="2600" dirty="0" smtClean="0"/>
              <a:t>Size</a:t>
            </a:r>
            <a:r>
              <a:rPr lang="tr-TR" sz="2600" dirty="0"/>
              <a:t>: Dosyanın mevcut boyutunu gösterir.</a:t>
            </a:r>
          </a:p>
          <a:p>
            <a:pPr lvl="1" algn="just"/>
            <a:r>
              <a:rPr lang="tr-TR" sz="2600" dirty="0" err="1" smtClean="0"/>
              <a:t>Protection</a:t>
            </a:r>
            <a:r>
              <a:rPr lang="tr-TR" sz="2600" dirty="0"/>
              <a:t>: Erişim bilgisidir, dosyaya kimin erişeceği, okuyacağı, çalıştıracağı belirlenir.</a:t>
            </a:r>
          </a:p>
          <a:p>
            <a:pPr lvl="1" algn="just"/>
            <a:r>
              <a:rPr lang="tr-TR" sz="2600" dirty="0" smtClean="0"/>
              <a:t>Time</a:t>
            </a:r>
            <a:r>
              <a:rPr lang="tr-TR" sz="2600" dirty="0"/>
              <a:t>, </a:t>
            </a:r>
            <a:r>
              <a:rPr lang="tr-TR" sz="2600" dirty="0" err="1"/>
              <a:t>date</a:t>
            </a:r>
            <a:r>
              <a:rPr lang="tr-TR" sz="2600" dirty="0"/>
              <a:t>, </a:t>
            </a:r>
            <a:r>
              <a:rPr lang="tr-TR" sz="2600" dirty="0" err="1"/>
              <a:t>user</a:t>
            </a:r>
            <a:r>
              <a:rPr lang="tr-TR" sz="2600" dirty="0"/>
              <a:t> </a:t>
            </a:r>
            <a:r>
              <a:rPr lang="tr-TR" sz="2600" dirty="0" err="1"/>
              <a:t>identification</a:t>
            </a:r>
            <a:r>
              <a:rPr lang="tr-TR" sz="2600" dirty="0"/>
              <a:t>: Oluşturulma, son değiştirilme, son kullanma bilgilerini saklar.</a:t>
            </a:r>
          </a:p>
          <a:p>
            <a:pPr algn="just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4873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File yaklaşımı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687" y="2164286"/>
            <a:ext cx="3893128" cy="428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22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File yaklaşımı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tr-TR" sz="3000" dirty="0"/>
              <a:t>Dosya işlemleri</a:t>
            </a:r>
          </a:p>
          <a:p>
            <a:pPr algn="just"/>
            <a:r>
              <a:rPr lang="sv-SE" sz="3000" dirty="0" smtClean="0"/>
              <a:t>Bir </a:t>
            </a:r>
            <a:r>
              <a:rPr lang="sv-SE" sz="3000" dirty="0"/>
              <a:t>dosya soyut veri türüdür.</a:t>
            </a:r>
          </a:p>
          <a:p>
            <a:pPr algn="just"/>
            <a:r>
              <a:rPr lang="tr-TR" sz="3000" dirty="0" smtClean="0"/>
              <a:t>İşletim </a:t>
            </a:r>
            <a:r>
              <a:rPr lang="tr-TR" sz="3000" dirty="0"/>
              <a:t>sistemi, dosya oluşturma, silme, okuma, yazma işlemleri için </a:t>
            </a:r>
            <a:r>
              <a:rPr lang="tr-TR" sz="3000" dirty="0">
                <a:solidFill>
                  <a:srgbClr val="FF0000"/>
                </a:solidFill>
              </a:rPr>
              <a:t>sistem çağrıları </a:t>
            </a:r>
            <a:r>
              <a:rPr lang="tr-TR" sz="3000" dirty="0"/>
              <a:t>sağlayabilir.</a:t>
            </a:r>
          </a:p>
          <a:p>
            <a:pPr lvl="1" algn="just"/>
            <a:r>
              <a:rPr lang="tr-TR" sz="2600" dirty="0" smtClean="0"/>
              <a:t>Dosya </a:t>
            </a:r>
            <a:r>
              <a:rPr lang="tr-TR" sz="2600" dirty="0"/>
              <a:t>oluşturma: Dosya için yeterli alan olmalı ve bir dizin içerisinde </a:t>
            </a:r>
            <a:r>
              <a:rPr lang="tr-TR" sz="2600" dirty="0" smtClean="0"/>
              <a:t>olmalıdır</a:t>
            </a:r>
            <a:r>
              <a:rPr lang="tr-TR" sz="2600" dirty="0"/>
              <a:t>.</a:t>
            </a:r>
          </a:p>
          <a:p>
            <a:pPr lvl="1" algn="just"/>
            <a:r>
              <a:rPr lang="tr-TR" sz="2600" dirty="0" smtClean="0"/>
              <a:t>Dosyaya </a:t>
            </a:r>
            <a:r>
              <a:rPr lang="tr-TR" sz="2600" dirty="0"/>
              <a:t>yazma: Dosya adına ve dosyaya yazılacak veri gereklidir. Sistem bir sonraki yazılacak konum için </a:t>
            </a:r>
            <a:r>
              <a:rPr lang="tr-TR" sz="2600" dirty="0" err="1"/>
              <a:t>write</a:t>
            </a:r>
            <a:r>
              <a:rPr lang="tr-TR" sz="2600" dirty="0"/>
              <a:t> </a:t>
            </a:r>
            <a:r>
              <a:rPr lang="tr-TR" sz="2600" dirty="0" err="1"/>
              <a:t>pointer</a:t>
            </a:r>
            <a:r>
              <a:rPr lang="tr-TR" sz="2600" dirty="0"/>
              <a:t> kullanır.</a:t>
            </a:r>
          </a:p>
          <a:p>
            <a:pPr lvl="1" algn="just"/>
            <a:r>
              <a:rPr lang="tr-TR" sz="2600" dirty="0" smtClean="0"/>
              <a:t>Dosya </a:t>
            </a:r>
            <a:r>
              <a:rPr lang="tr-TR" sz="2600" dirty="0"/>
              <a:t>okuma: Dosyanın okunması sırasında sonraki konumu tutmak için </a:t>
            </a:r>
            <a:r>
              <a:rPr lang="tr-TR" sz="2600" dirty="0" err="1"/>
              <a:t>read</a:t>
            </a:r>
            <a:r>
              <a:rPr lang="tr-TR" sz="2600" dirty="0"/>
              <a:t> </a:t>
            </a:r>
            <a:r>
              <a:rPr lang="tr-TR" sz="2600" dirty="0" err="1"/>
              <a:t>pointer</a:t>
            </a:r>
            <a:r>
              <a:rPr lang="tr-TR" sz="2600" dirty="0"/>
              <a:t> kullanılır.</a:t>
            </a:r>
          </a:p>
          <a:p>
            <a:pPr lvl="1" algn="just"/>
            <a:r>
              <a:rPr lang="tr-TR" sz="2600" dirty="0" smtClean="0"/>
              <a:t>Yeniden </a:t>
            </a:r>
            <a:r>
              <a:rPr lang="tr-TR" sz="2600" dirty="0"/>
              <a:t>konumlandırma</a:t>
            </a:r>
            <a:r>
              <a:rPr lang="tr-TR" sz="2600" dirty="0" smtClean="0"/>
              <a:t>:</a:t>
            </a:r>
            <a:r>
              <a:rPr lang="en-US" sz="2600" dirty="0" smtClean="0"/>
              <a:t> </a:t>
            </a:r>
            <a:r>
              <a:rPr lang="tr-TR" sz="2600" dirty="0" smtClean="0"/>
              <a:t>Dosya </a:t>
            </a:r>
            <a:r>
              <a:rPr lang="tr-TR" sz="2600" dirty="0"/>
              <a:t>içerisinde konumlanmak için </a:t>
            </a:r>
            <a:r>
              <a:rPr lang="tr-TR" sz="2600" dirty="0" smtClean="0"/>
              <a:t>arama (</a:t>
            </a:r>
            <a:r>
              <a:rPr lang="tr-TR" sz="2600" dirty="0" err="1" smtClean="0"/>
              <a:t>seek</a:t>
            </a:r>
            <a:r>
              <a:rPr lang="tr-TR" sz="2600" dirty="0" smtClean="0"/>
              <a:t>) </a:t>
            </a:r>
            <a:r>
              <a:rPr lang="tr-TR" sz="2600" dirty="0"/>
              <a:t>komutları kullanılır. </a:t>
            </a:r>
          </a:p>
          <a:p>
            <a:pPr lvl="1" algn="just"/>
            <a:r>
              <a:rPr lang="tr-TR" sz="2600" dirty="0" smtClean="0"/>
              <a:t>Dosya </a:t>
            </a:r>
            <a:r>
              <a:rPr lang="tr-TR" sz="2600" dirty="0"/>
              <a:t>silme</a:t>
            </a:r>
            <a:r>
              <a:rPr lang="tr-TR" sz="2600" dirty="0" smtClean="0"/>
              <a:t>:</a:t>
            </a:r>
            <a:r>
              <a:rPr lang="en-US" sz="2600" dirty="0" smtClean="0"/>
              <a:t> </a:t>
            </a:r>
            <a:r>
              <a:rPr lang="tr-TR" sz="2600" dirty="0" smtClean="0"/>
              <a:t>Dizinde </a:t>
            </a:r>
            <a:r>
              <a:rPr lang="tr-TR" sz="2600" dirty="0"/>
              <a:t>dosya adı aranır ve silme işlemiyle tüm alan serbest bırakılır.</a:t>
            </a:r>
          </a:p>
          <a:p>
            <a:pPr lvl="1" algn="just"/>
            <a:r>
              <a:rPr lang="tr-TR" sz="2600" dirty="0" smtClean="0"/>
              <a:t>Dosyanın </a:t>
            </a:r>
            <a:r>
              <a:rPr lang="tr-TR" sz="2600" dirty="0"/>
              <a:t>kesilmesi (</a:t>
            </a:r>
            <a:r>
              <a:rPr lang="tr-TR" sz="2600" dirty="0" err="1"/>
              <a:t>truncate</a:t>
            </a:r>
            <a:r>
              <a:rPr lang="tr-TR" sz="2600" dirty="0"/>
              <a:t>):Dosyanın bir kısmı veya tüm veriler silinebilir.</a:t>
            </a:r>
          </a:p>
          <a:p>
            <a:pPr algn="just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83298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Kaynaklar	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Silberschatz</a:t>
            </a:r>
            <a:r>
              <a:rPr lang="en-US" dirty="0"/>
              <a:t> A., Galvin P. B., Gagne G., “Operating System Concepts”, 8th </a:t>
            </a:r>
            <a:r>
              <a:rPr lang="en-US" dirty="0" err="1"/>
              <a:t>Edition,Wiley</a:t>
            </a:r>
            <a:r>
              <a:rPr lang="en-US" dirty="0"/>
              <a:t>, 2010.</a:t>
            </a:r>
            <a:endParaRPr lang="tr-TR" dirty="0"/>
          </a:p>
          <a:p>
            <a:r>
              <a:rPr lang="tr-TR" dirty="0"/>
              <a:t>Gazi ve İTÜ İşletim Dersi Notları </a:t>
            </a:r>
          </a:p>
          <a:p>
            <a:r>
              <a:rPr lang="tr-TR" dirty="0"/>
              <a:t>İnternet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4082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Page</a:t>
            </a:r>
            <a:r>
              <a:rPr lang="tr-TR" dirty="0"/>
              <a:t> </a:t>
            </a:r>
            <a:r>
              <a:rPr lang="tr-TR" dirty="0" err="1"/>
              <a:t>replacement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tr-TR" sz="2000" dirty="0"/>
              <a:t>Optimal </a:t>
            </a:r>
            <a:r>
              <a:rPr lang="tr-TR" sz="2000" dirty="0" err="1"/>
              <a:t>page</a:t>
            </a:r>
            <a:r>
              <a:rPr lang="tr-TR" sz="2000" dirty="0"/>
              <a:t> </a:t>
            </a:r>
            <a:r>
              <a:rPr lang="tr-TR" sz="2000" dirty="0" err="1"/>
              <a:t>replacement</a:t>
            </a:r>
            <a:endParaRPr lang="tr-TR" sz="2000" dirty="0"/>
          </a:p>
          <a:p>
            <a:pPr algn="just"/>
            <a:r>
              <a:rPr lang="tr-TR" sz="2000" dirty="0" smtClean="0"/>
              <a:t>Optimal </a:t>
            </a:r>
            <a:r>
              <a:rPr lang="tr-TR" sz="2000" dirty="0" err="1"/>
              <a:t>page</a:t>
            </a:r>
            <a:r>
              <a:rPr lang="tr-TR" sz="2000" dirty="0"/>
              <a:t> </a:t>
            </a:r>
            <a:r>
              <a:rPr lang="tr-TR" sz="2000" dirty="0" err="1"/>
              <a:t>replacement</a:t>
            </a:r>
            <a:r>
              <a:rPr lang="tr-TR" sz="2000" dirty="0"/>
              <a:t> algoritmasında, en uzun süre kullanılmayacak sayfa ile yer değiştirme yapılır.</a:t>
            </a:r>
          </a:p>
          <a:p>
            <a:pPr algn="just"/>
            <a:r>
              <a:rPr lang="tr-TR" sz="2000" dirty="0" smtClean="0"/>
              <a:t>Aşağıdaki </a:t>
            </a:r>
            <a:r>
              <a:rPr lang="tr-TR" sz="2000" dirty="0"/>
              <a:t>hafıza erişim serisinde </a:t>
            </a:r>
            <a:r>
              <a:rPr lang="tr-TR" sz="2000" dirty="0">
                <a:solidFill>
                  <a:srgbClr val="FF0000"/>
                </a:solidFill>
              </a:rPr>
              <a:t>9 </a:t>
            </a:r>
            <a:r>
              <a:rPr lang="tr-TR" sz="2000" dirty="0" err="1">
                <a:solidFill>
                  <a:srgbClr val="FF0000"/>
                </a:solidFill>
              </a:rPr>
              <a:t>page</a:t>
            </a:r>
            <a:r>
              <a:rPr lang="tr-TR" sz="2000" dirty="0">
                <a:solidFill>
                  <a:srgbClr val="FF0000"/>
                </a:solidFill>
              </a:rPr>
              <a:t> </a:t>
            </a:r>
            <a:r>
              <a:rPr lang="tr-TR" sz="2000" dirty="0" err="1">
                <a:solidFill>
                  <a:srgbClr val="FF0000"/>
                </a:solidFill>
              </a:rPr>
              <a:t>fault</a:t>
            </a:r>
            <a:r>
              <a:rPr lang="tr-TR" sz="2000" dirty="0">
                <a:solidFill>
                  <a:srgbClr val="FF0000"/>
                </a:solidFill>
              </a:rPr>
              <a:t> </a:t>
            </a:r>
            <a:r>
              <a:rPr lang="tr-TR" sz="2000" dirty="0"/>
              <a:t>ile yer değiştirme yapılmaktadır.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575" y="4255078"/>
            <a:ext cx="5286375" cy="1562100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2836303" y="4767349"/>
            <a:ext cx="257566" cy="2770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Dikdörtgen 6"/>
          <p:cNvSpPr/>
          <p:nvPr/>
        </p:nvSpPr>
        <p:spPr>
          <a:xfrm>
            <a:off x="2836303" y="5023659"/>
            <a:ext cx="257566" cy="2770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/>
          <p:cNvSpPr/>
          <p:nvPr/>
        </p:nvSpPr>
        <p:spPr>
          <a:xfrm>
            <a:off x="2836303" y="5300259"/>
            <a:ext cx="257566" cy="2770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9" name="Düz Ok Bağlayıcısı 8"/>
          <p:cNvCxnSpPr/>
          <p:nvPr/>
        </p:nvCxnSpPr>
        <p:spPr>
          <a:xfrm>
            <a:off x="3520440" y="4690872"/>
            <a:ext cx="64008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Düz Ok Bağlayıcısı 10"/>
          <p:cNvCxnSpPr/>
          <p:nvPr/>
        </p:nvCxnSpPr>
        <p:spPr>
          <a:xfrm>
            <a:off x="3776472" y="4767349"/>
            <a:ext cx="91440" cy="34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Düz Ok Bağlayıcısı 12"/>
          <p:cNvCxnSpPr/>
          <p:nvPr/>
        </p:nvCxnSpPr>
        <p:spPr>
          <a:xfrm>
            <a:off x="4050792" y="4690872"/>
            <a:ext cx="73152" cy="60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Düz Bağlayıcı 14"/>
          <p:cNvCxnSpPr/>
          <p:nvPr/>
        </p:nvCxnSpPr>
        <p:spPr>
          <a:xfrm>
            <a:off x="4242816" y="4690872"/>
            <a:ext cx="405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Düz Ok Bağlayıcısı 16"/>
          <p:cNvCxnSpPr/>
          <p:nvPr/>
        </p:nvCxnSpPr>
        <p:spPr>
          <a:xfrm>
            <a:off x="4242816" y="4690872"/>
            <a:ext cx="128016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Ok Bağlayıcısı 18"/>
          <p:cNvCxnSpPr/>
          <p:nvPr/>
        </p:nvCxnSpPr>
        <p:spPr>
          <a:xfrm>
            <a:off x="4729129" y="4690872"/>
            <a:ext cx="89759" cy="60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Düz Ok Bağlayıcısı 20"/>
          <p:cNvCxnSpPr/>
          <p:nvPr/>
        </p:nvCxnSpPr>
        <p:spPr>
          <a:xfrm>
            <a:off x="5248656" y="4690872"/>
            <a:ext cx="36576" cy="42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Düz Ok Bağlayıcısı 22"/>
          <p:cNvCxnSpPr/>
          <p:nvPr/>
        </p:nvCxnSpPr>
        <p:spPr>
          <a:xfrm>
            <a:off x="6016752" y="4690872"/>
            <a:ext cx="36576" cy="42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Düz Ok Bağlayıcısı 24"/>
          <p:cNvCxnSpPr/>
          <p:nvPr/>
        </p:nvCxnSpPr>
        <p:spPr>
          <a:xfrm flipH="1">
            <a:off x="6775704" y="4690872"/>
            <a:ext cx="9144" cy="60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Ok Bağlayıcısı 26"/>
          <p:cNvCxnSpPr/>
          <p:nvPr/>
        </p:nvCxnSpPr>
        <p:spPr>
          <a:xfrm>
            <a:off x="7754112" y="4690872"/>
            <a:ext cx="64008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520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Page</a:t>
            </a:r>
            <a:r>
              <a:rPr lang="tr-TR" dirty="0"/>
              <a:t> </a:t>
            </a:r>
            <a:r>
              <a:rPr lang="tr-TR" dirty="0" err="1"/>
              <a:t>replacement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tr-TR" sz="2000" dirty="0"/>
              <a:t>LRU </a:t>
            </a:r>
            <a:r>
              <a:rPr lang="tr-TR" sz="2000" dirty="0" err="1"/>
              <a:t>page</a:t>
            </a:r>
            <a:r>
              <a:rPr lang="tr-TR" sz="2000" dirty="0"/>
              <a:t> </a:t>
            </a:r>
            <a:r>
              <a:rPr lang="tr-TR" sz="2000" dirty="0" err="1"/>
              <a:t>replacement</a:t>
            </a:r>
            <a:endParaRPr lang="tr-TR" sz="2000" dirty="0"/>
          </a:p>
          <a:p>
            <a:pPr algn="just"/>
            <a:r>
              <a:rPr lang="tr-TR" sz="2000" dirty="0" err="1" smtClean="0"/>
              <a:t>Least</a:t>
            </a:r>
            <a:r>
              <a:rPr lang="tr-TR" sz="2000" dirty="0" smtClean="0"/>
              <a:t> </a:t>
            </a:r>
            <a:r>
              <a:rPr lang="tr-TR" sz="2000" dirty="0" err="1"/>
              <a:t>recently</a:t>
            </a:r>
            <a:r>
              <a:rPr lang="tr-TR" sz="2000" dirty="0"/>
              <a:t> </a:t>
            </a:r>
            <a:r>
              <a:rPr lang="tr-TR" sz="2000" dirty="0" err="1"/>
              <a:t>used</a:t>
            </a:r>
            <a:r>
              <a:rPr lang="tr-TR" sz="2000" dirty="0"/>
              <a:t> (LRU) algoritmasında, en uzun süre kullanılmamış olan sayfa atılır. </a:t>
            </a:r>
          </a:p>
          <a:p>
            <a:pPr algn="just"/>
            <a:r>
              <a:rPr lang="tr-TR" sz="2000" dirty="0" smtClean="0"/>
              <a:t>Kullanılmama </a:t>
            </a:r>
            <a:r>
              <a:rPr lang="tr-TR" sz="2000" dirty="0"/>
              <a:t>süresini tutmak için </a:t>
            </a:r>
            <a:r>
              <a:rPr lang="tr-TR" sz="2000" dirty="0" err="1"/>
              <a:t>counter</a:t>
            </a:r>
            <a:r>
              <a:rPr lang="tr-TR" sz="2000" dirty="0"/>
              <a:t> kullanılabilir.</a:t>
            </a:r>
          </a:p>
          <a:p>
            <a:pPr algn="just"/>
            <a:r>
              <a:rPr lang="tr-TR" sz="2000" dirty="0" smtClean="0"/>
              <a:t>Kullanılan </a:t>
            </a:r>
            <a:r>
              <a:rPr lang="tr-TR" sz="2000" dirty="0"/>
              <a:t>sayfa </a:t>
            </a:r>
            <a:r>
              <a:rPr lang="tr-TR" sz="2000" dirty="0" err="1"/>
              <a:t>stack</a:t>
            </a:r>
            <a:r>
              <a:rPr lang="tr-TR" sz="2000" dirty="0"/>
              <a:t> kullanılarak her defasında top eleman yapılır. </a:t>
            </a:r>
            <a:endParaRPr lang="en-US" sz="2000" dirty="0" smtClean="0"/>
          </a:p>
          <a:p>
            <a:pPr algn="just"/>
            <a:r>
              <a:rPr lang="tr-TR" sz="2000" dirty="0"/>
              <a:t>Aşağıdaki hafıza erişim serisinde </a:t>
            </a:r>
            <a:r>
              <a:rPr lang="en-US" sz="2000" dirty="0" smtClean="0">
                <a:solidFill>
                  <a:srgbClr val="FF0000"/>
                </a:solidFill>
              </a:rPr>
              <a:t>12</a:t>
            </a:r>
            <a:r>
              <a:rPr lang="tr-TR" sz="2000" dirty="0" smtClean="0">
                <a:solidFill>
                  <a:srgbClr val="FF0000"/>
                </a:solidFill>
              </a:rPr>
              <a:t> </a:t>
            </a:r>
            <a:r>
              <a:rPr lang="tr-TR" sz="2000" dirty="0" err="1">
                <a:solidFill>
                  <a:srgbClr val="FF0000"/>
                </a:solidFill>
              </a:rPr>
              <a:t>page</a:t>
            </a:r>
            <a:r>
              <a:rPr lang="tr-TR" sz="2000" dirty="0">
                <a:solidFill>
                  <a:srgbClr val="FF0000"/>
                </a:solidFill>
              </a:rPr>
              <a:t> </a:t>
            </a:r>
            <a:r>
              <a:rPr lang="tr-TR" sz="2000" dirty="0" err="1">
                <a:solidFill>
                  <a:srgbClr val="FF0000"/>
                </a:solidFill>
              </a:rPr>
              <a:t>fault</a:t>
            </a:r>
            <a:r>
              <a:rPr lang="tr-TR" sz="2000" dirty="0">
                <a:solidFill>
                  <a:srgbClr val="FF0000"/>
                </a:solidFill>
              </a:rPr>
              <a:t> </a:t>
            </a:r>
            <a:r>
              <a:rPr lang="tr-TR" sz="2000" dirty="0"/>
              <a:t>ile yer değiştirme yapılmaktadır.</a:t>
            </a:r>
          </a:p>
          <a:p>
            <a:pPr algn="just"/>
            <a:endParaRPr lang="tr-TR" sz="2000" dirty="0"/>
          </a:p>
          <a:p>
            <a:pPr algn="just"/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08" y="4663907"/>
            <a:ext cx="6181204" cy="1846621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1812175" y="5285448"/>
            <a:ext cx="257566" cy="2770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/>
          <p:cNvSpPr/>
          <p:nvPr/>
        </p:nvSpPr>
        <p:spPr>
          <a:xfrm>
            <a:off x="1812175" y="5541758"/>
            <a:ext cx="257566" cy="2770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/>
          <p:cNvSpPr/>
          <p:nvPr/>
        </p:nvSpPr>
        <p:spPr>
          <a:xfrm>
            <a:off x="1812175" y="5818358"/>
            <a:ext cx="257566" cy="2770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3" name="Düz Ok Bağlayıcısı 12"/>
          <p:cNvCxnSpPr/>
          <p:nvPr/>
        </p:nvCxnSpPr>
        <p:spPr>
          <a:xfrm>
            <a:off x="2569464" y="5157216"/>
            <a:ext cx="109728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Düz Ok Bağlayıcısı 14"/>
          <p:cNvCxnSpPr/>
          <p:nvPr/>
        </p:nvCxnSpPr>
        <p:spPr>
          <a:xfrm>
            <a:off x="2880360" y="5166360"/>
            <a:ext cx="107952" cy="502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Düz Ok Bağlayıcısı 16"/>
          <p:cNvCxnSpPr/>
          <p:nvPr/>
        </p:nvCxnSpPr>
        <p:spPr>
          <a:xfrm>
            <a:off x="3201595" y="5157216"/>
            <a:ext cx="0" cy="778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Ok Bağlayıcısı 18"/>
          <p:cNvCxnSpPr/>
          <p:nvPr/>
        </p:nvCxnSpPr>
        <p:spPr>
          <a:xfrm flipH="1" flipV="1">
            <a:off x="2478024" y="4983480"/>
            <a:ext cx="1014984" cy="18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Düz Ok Bağlayıcısı 20"/>
          <p:cNvCxnSpPr/>
          <p:nvPr/>
        </p:nvCxnSpPr>
        <p:spPr>
          <a:xfrm>
            <a:off x="3438144" y="5166360"/>
            <a:ext cx="137160" cy="265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Düz Ok Bağlayıcısı 22"/>
          <p:cNvCxnSpPr/>
          <p:nvPr/>
        </p:nvCxnSpPr>
        <p:spPr>
          <a:xfrm flipH="1">
            <a:off x="3510715" y="4946904"/>
            <a:ext cx="513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Düz Ok Bağlayıcısı 24"/>
          <p:cNvCxnSpPr/>
          <p:nvPr/>
        </p:nvCxnSpPr>
        <p:spPr>
          <a:xfrm>
            <a:off x="4005072" y="5166360"/>
            <a:ext cx="45720" cy="651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Ok Bağlayıcısı 26"/>
          <p:cNvCxnSpPr/>
          <p:nvPr/>
        </p:nvCxnSpPr>
        <p:spPr>
          <a:xfrm flipH="1">
            <a:off x="4164979" y="5001768"/>
            <a:ext cx="360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Ok Bağlayıcısı 28"/>
          <p:cNvCxnSpPr/>
          <p:nvPr/>
        </p:nvCxnSpPr>
        <p:spPr>
          <a:xfrm>
            <a:off x="4572000" y="5157216"/>
            <a:ext cx="100584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Düz Ok Bağlayıcısı 30"/>
          <p:cNvCxnSpPr/>
          <p:nvPr/>
        </p:nvCxnSpPr>
        <p:spPr>
          <a:xfrm>
            <a:off x="4854268" y="5166360"/>
            <a:ext cx="119667" cy="651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Düz Ok Bağlayıcısı 32"/>
          <p:cNvCxnSpPr/>
          <p:nvPr/>
        </p:nvCxnSpPr>
        <p:spPr>
          <a:xfrm>
            <a:off x="5192216" y="5157216"/>
            <a:ext cx="0" cy="51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Düz Ok Bağlayıcısı 34"/>
          <p:cNvCxnSpPr/>
          <p:nvPr/>
        </p:nvCxnSpPr>
        <p:spPr>
          <a:xfrm>
            <a:off x="5458968" y="5166360"/>
            <a:ext cx="100584" cy="265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Düz Ok Bağlayıcısı 36"/>
          <p:cNvCxnSpPr/>
          <p:nvPr/>
        </p:nvCxnSpPr>
        <p:spPr>
          <a:xfrm>
            <a:off x="6308980" y="5166360"/>
            <a:ext cx="150742" cy="265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Düz Ok Bağlayıcısı 38"/>
          <p:cNvCxnSpPr/>
          <p:nvPr/>
        </p:nvCxnSpPr>
        <p:spPr>
          <a:xfrm>
            <a:off x="6878061" y="5166360"/>
            <a:ext cx="98811" cy="396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Düz Ok Bağlayıcısı 40"/>
          <p:cNvCxnSpPr/>
          <p:nvPr/>
        </p:nvCxnSpPr>
        <p:spPr>
          <a:xfrm>
            <a:off x="7488936" y="5157216"/>
            <a:ext cx="36576" cy="778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77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Page</a:t>
            </a:r>
            <a:r>
              <a:rPr lang="tr-TR" dirty="0"/>
              <a:t> </a:t>
            </a:r>
            <a:r>
              <a:rPr lang="tr-TR" dirty="0" err="1"/>
              <a:t>replacement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tr-TR" sz="2000" dirty="0" err="1"/>
              <a:t>Counting-based</a:t>
            </a:r>
            <a:r>
              <a:rPr lang="tr-TR" sz="2000" dirty="0"/>
              <a:t> </a:t>
            </a:r>
            <a:r>
              <a:rPr lang="tr-TR" sz="2000" dirty="0" err="1"/>
              <a:t>page</a:t>
            </a:r>
            <a:r>
              <a:rPr lang="tr-TR" sz="2000" dirty="0"/>
              <a:t> </a:t>
            </a:r>
            <a:r>
              <a:rPr lang="tr-TR" sz="2000" dirty="0" err="1"/>
              <a:t>replacement</a:t>
            </a:r>
            <a:endParaRPr lang="tr-TR" sz="2000" dirty="0"/>
          </a:p>
          <a:p>
            <a:pPr algn="just"/>
            <a:r>
              <a:rPr lang="tr-TR" sz="2000" dirty="0" smtClean="0"/>
              <a:t>Her </a:t>
            </a:r>
            <a:r>
              <a:rPr lang="tr-TR" sz="2000" dirty="0"/>
              <a:t>sayfanın kullanılma sıklığı tutularak yer değiştirme yapılır.</a:t>
            </a:r>
          </a:p>
          <a:p>
            <a:pPr algn="just"/>
            <a:r>
              <a:rPr lang="en-US" sz="2000" dirty="0" smtClean="0"/>
              <a:t>Least </a:t>
            </a:r>
            <a:r>
              <a:rPr lang="en-US" sz="2000" dirty="0"/>
              <a:t>frequently used (LFU) </a:t>
            </a:r>
            <a:r>
              <a:rPr lang="en-US" sz="2000" dirty="0" err="1"/>
              <a:t>ve</a:t>
            </a:r>
            <a:r>
              <a:rPr lang="en-US" sz="2000" dirty="0"/>
              <a:t> most-frequently used (MFU) </a:t>
            </a:r>
            <a:r>
              <a:rPr lang="en-US" sz="2000" dirty="0" err="1"/>
              <a:t>yöntemleri</a:t>
            </a:r>
            <a:r>
              <a:rPr lang="en-US" sz="2000" dirty="0"/>
              <a:t> </a:t>
            </a:r>
            <a:r>
              <a:rPr lang="en-US" sz="2000" dirty="0" err="1"/>
              <a:t>kullanılabilir</a:t>
            </a:r>
            <a:r>
              <a:rPr lang="en-US" sz="2000" dirty="0"/>
              <a:t>.</a:t>
            </a:r>
          </a:p>
          <a:p>
            <a:pPr algn="just"/>
            <a:r>
              <a:rPr lang="tr-TR" sz="2000" dirty="0" smtClean="0"/>
              <a:t>LFU </a:t>
            </a:r>
            <a:r>
              <a:rPr lang="tr-TR" sz="2000" dirty="0"/>
              <a:t>yönteminde, en az sayıda kullanılan </a:t>
            </a:r>
            <a:r>
              <a:rPr lang="tr-TR" sz="2000" dirty="0" smtClean="0"/>
              <a:t>sayfa ile </a:t>
            </a:r>
            <a:r>
              <a:rPr lang="tr-TR" sz="2000" dirty="0"/>
              <a:t>yer değiştirme yapılır.</a:t>
            </a:r>
          </a:p>
          <a:p>
            <a:pPr algn="just"/>
            <a:r>
              <a:rPr lang="tr-TR" sz="2000" dirty="0" smtClean="0"/>
              <a:t>MFU </a:t>
            </a:r>
            <a:r>
              <a:rPr lang="tr-TR" sz="2000" dirty="0"/>
              <a:t>yönteminde, en çok sayıda kullanılan </a:t>
            </a:r>
            <a:r>
              <a:rPr lang="tr-TR" sz="2000" dirty="0" smtClean="0"/>
              <a:t>sayfa ile </a:t>
            </a:r>
            <a:r>
              <a:rPr lang="tr-TR" sz="2000" dirty="0"/>
              <a:t>yer değiştirme yapılır.</a:t>
            </a:r>
          </a:p>
          <a:p>
            <a:pPr algn="just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54013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Allocation</a:t>
            </a:r>
            <a:r>
              <a:rPr lang="tr-TR" dirty="0"/>
              <a:t> of </a:t>
            </a:r>
            <a:r>
              <a:rPr lang="tr-TR" dirty="0" err="1"/>
              <a:t>frames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tr-TR" sz="2000" dirty="0" smtClean="0"/>
              <a:t>Her </a:t>
            </a:r>
            <a:r>
              <a:rPr lang="tr-TR" sz="2000" dirty="0" err="1"/>
              <a:t>process</a:t>
            </a:r>
            <a:r>
              <a:rPr lang="tr-TR" sz="2000" dirty="0"/>
              <a:t> için ayrılacak </a:t>
            </a:r>
            <a:r>
              <a:rPr lang="tr-TR" sz="2000" dirty="0" err="1"/>
              <a:t>frame</a:t>
            </a:r>
            <a:r>
              <a:rPr lang="tr-TR" sz="2000" dirty="0"/>
              <a:t> sayısı </a:t>
            </a:r>
            <a:r>
              <a:rPr lang="tr-TR" sz="2000" dirty="0" err="1"/>
              <a:t>page</a:t>
            </a:r>
            <a:r>
              <a:rPr lang="tr-TR" sz="2000" dirty="0"/>
              <a:t> </a:t>
            </a:r>
            <a:r>
              <a:rPr lang="tr-TR" sz="2000" dirty="0" err="1"/>
              <a:t>fault</a:t>
            </a:r>
            <a:r>
              <a:rPr lang="tr-TR" sz="2000" dirty="0"/>
              <a:t> oranı için önemlidir.</a:t>
            </a:r>
          </a:p>
          <a:p>
            <a:pPr algn="just">
              <a:lnSpc>
                <a:spcPct val="110000"/>
              </a:lnSpc>
            </a:pPr>
            <a:r>
              <a:rPr lang="tr-TR" sz="2000" dirty="0" smtClean="0"/>
              <a:t>Tek </a:t>
            </a:r>
            <a:r>
              <a:rPr lang="tr-TR" sz="2000" dirty="0"/>
              <a:t>kullanıcılı sistemlerde, işletim sisteminin kullandığı kısmın dışındaki tüm </a:t>
            </a:r>
            <a:r>
              <a:rPr lang="tr-TR" sz="2000" dirty="0" err="1" smtClean="0"/>
              <a:t>frame</a:t>
            </a:r>
            <a:r>
              <a:rPr lang="en-US" sz="2000" dirty="0" smtClean="0"/>
              <a:t>’</a:t>
            </a:r>
            <a:r>
              <a:rPr lang="tr-TR" sz="2000" dirty="0" err="1" smtClean="0"/>
              <a:t>ler</a:t>
            </a:r>
            <a:r>
              <a:rPr lang="tr-TR" sz="2000" dirty="0" smtClean="0"/>
              <a:t> </a:t>
            </a:r>
            <a:r>
              <a:rPr lang="tr-TR" sz="2000" dirty="0" err="1"/>
              <a:t>process’e</a:t>
            </a:r>
            <a:r>
              <a:rPr lang="tr-TR" sz="2000" dirty="0"/>
              <a:t> ayrılır. </a:t>
            </a:r>
          </a:p>
          <a:p>
            <a:pPr algn="just">
              <a:lnSpc>
                <a:spcPct val="110000"/>
              </a:lnSpc>
            </a:pPr>
            <a:r>
              <a:rPr lang="tr-TR" sz="2000" dirty="0" smtClean="0"/>
              <a:t>Tek </a:t>
            </a:r>
            <a:r>
              <a:rPr lang="tr-TR" sz="2000" dirty="0"/>
              <a:t>kullanıcılı sistemlerde, tüm </a:t>
            </a:r>
            <a:r>
              <a:rPr lang="tr-TR" sz="2000" dirty="0" err="1"/>
              <a:t>frame’ler</a:t>
            </a:r>
            <a:r>
              <a:rPr lang="tr-TR" sz="2000" dirty="0"/>
              <a:t> dolu ise </a:t>
            </a:r>
            <a:r>
              <a:rPr lang="tr-TR" sz="2000" dirty="0" err="1"/>
              <a:t>page</a:t>
            </a:r>
            <a:r>
              <a:rPr lang="tr-TR" sz="2000" dirty="0"/>
              <a:t> </a:t>
            </a:r>
            <a:r>
              <a:rPr lang="tr-TR" sz="2000" dirty="0" err="1"/>
              <a:t>replacement</a:t>
            </a:r>
            <a:r>
              <a:rPr lang="tr-TR" sz="2000" dirty="0"/>
              <a:t> algoritması ile yer değiştirme yapılır.</a:t>
            </a:r>
          </a:p>
          <a:p>
            <a:pPr algn="just">
              <a:lnSpc>
                <a:spcPct val="110000"/>
              </a:lnSpc>
            </a:pPr>
            <a:r>
              <a:rPr lang="tr-TR" sz="2000" dirty="0" err="1" smtClean="0"/>
              <a:t>Process’lere</a:t>
            </a:r>
            <a:r>
              <a:rPr lang="tr-TR" sz="2000" dirty="0" smtClean="0"/>
              <a:t> </a:t>
            </a:r>
            <a:r>
              <a:rPr lang="tr-TR" sz="2000" dirty="0"/>
              <a:t>atanacak </a:t>
            </a:r>
            <a:r>
              <a:rPr lang="tr-TR" sz="2000" dirty="0" err="1"/>
              <a:t>frame’ler</a:t>
            </a:r>
            <a:r>
              <a:rPr lang="tr-TR" sz="2000" dirty="0"/>
              <a:t> için işletim sisteminin kullandığı </a:t>
            </a:r>
            <a:r>
              <a:rPr lang="tr-TR" sz="2000" dirty="0" err="1"/>
              <a:t>frame’lerin</a:t>
            </a:r>
            <a:r>
              <a:rPr lang="tr-TR" sz="2000" dirty="0"/>
              <a:t> dışındaki </a:t>
            </a:r>
            <a:r>
              <a:rPr lang="tr-TR" sz="2000" dirty="0" err="1"/>
              <a:t>frame’ler</a:t>
            </a:r>
            <a:r>
              <a:rPr lang="tr-TR" sz="2000" dirty="0"/>
              <a:t> boş (kullanılabilir) olarak ayrılır.</a:t>
            </a:r>
          </a:p>
          <a:p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397420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Allocation</a:t>
            </a:r>
            <a:r>
              <a:rPr lang="tr-TR" dirty="0"/>
              <a:t> of </a:t>
            </a:r>
            <a:r>
              <a:rPr lang="tr-TR" dirty="0" err="1"/>
              <a:t>frames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tr-TR" dirty="0"/>
              <a:t>Bir </a:t>
            </a:r>
            <a:r>
              <a:rPr lang="tr-TR" dirty="0" err="1"/>
              <a:t>process’e</a:t>
            </a:r>
            <a:r>
              <a:rPr lang="tr-TR" dirty="0"/>
              <a:t> ihtiyaç duyduğundan daha fazlası atanmaz ve minimum </a:t>
            </a:r>
            <a:r>
              <a:rPr lang="tr-TR" dirty="0" err="1"/>
              <a:t>frame</a:t>
            </a:r>
            <a:r>
              <a:rPr lang="tr-TR" dirty="0"/>
              <a:t> atanmasına çalışılır.</a:t>
            </a:r>
          </a:p>
          <a:p>
            <a:pPr algn="just">
              <a:lnSpc>
                <a:spcPct val="110000"/>
              </a:lnSpc>
            </a:pPr>
            <a:r>
              <a:rPr lang="tr-TR" dirty="0"/>
              <a:t>Bir komut kümesinde her komut sadece bir hafıza erişimi yapıyorsa, bir </a:t>
            </a:r>
            <a:r>
              <a:rPr lang="tr-TR" dirty="0" err="1" smtClean="0"/>
              <a:t>frame</a:t>
            </a:r>
            <a:r>
              <a:rPr lang="en-US" dirty="0" smtClean="0"/>
              <a:t>;</a:t>
            </a:r>
            <a:r>
              <a:rPr lang="tr-TR" dirty="0" smtClean="0"/>
              <a:t> </a:t>
            </a:r>
            <a:r>
              <a:rPr lang="tr-TR" dirty="0" err="1" smtClean="0"/>
              <a:t>instruction</a:t>
            </a:r>
            <a:r>
              <a:rPr lang="en-US" dirty="0" smtClean="0"/>
              <a:t> (</a:t>
            </a:r>
            <a:r>
              <a:rPr lang="en-US" dirty="0" err="1" smtClean="0"/>
              <a:t>komut</a:t>
            </a:r>
            <a:r>
              <a:rPr lang="en-US" dirty="0" smtClean="0"/>
              <a:t>)</a:t>
            </a:r>
            <a:r>
              <a:rPr lang="tr-TR" dirty="0" smtClean="0"/>
              <a:t> </a:t>
            </a:r>
            <a:r>
              <a:rPr lang="tr-TR" dirty="0"/>
              <a:t>için bir </a:t>
            </a:r>
            <a:r>
              <a:rPr lang="tr-TR" dirty="0" err="1"/>
              <a:t>frame’de</a:t>
            </a:r>
            <a:r>
              <a:rPr lang="tr-TR" dirty="0"/>
              <a:t> </a:t>
            </a:r>
            <a:r>
              <a:rPr lang="tr-TR" dirty="0" smtClean="0"/>
              <a:t>data</a:t>
            </a:r>
            <a:r>
              <a:rPr lang="en-US" dirty="0" smtClean="0"/>
              <a:t> (</a:t>
            </a:r>
            <a:r>
              <a:rPr lang="en-US" dirty="0" err="1" smtClean="0"/>
              <a:t>veri</a:t>
            </a:r>
            <a:r>
              <a:rPr lang="en-US" dirty="0" smtClean="0"/>
              <a:t>)</a:t>
            </a:r>
            <a:r>
              <a:rPr lang="tr-TR" dirty="0" smtClean="0"/>
              <a:t> </a:t>
            </a:r>
            <a:r>
              <a:rPr lang="tr-TR" dirty="0"/>
              <a:t>için gerekir.</a:t>
            </a:r>
          </a:p>
          <a:p>
            <a:pPr algn="just">
              <a:lnSpc>
                <a:spcPct val="110000"/>
              </a:lnSpc>
            </a:pPr>
            <a:r>
              <a:rPr lang="tr-TR" dirty="0" err="1" smtClean="0"/>
              <a:t>Indirect</a:t>
            </a:r>
            <a:r>
              <a:rPr lang="en-US" dirty="0" smtClean="0"/>
              <a:t> (</a:t>
            </a:r>
            <a:r>
              <a:rPr lang="en-US" dirty="0" err="1" smtClean="0"/>
              <a:t>dolaylı</a:t>
            </a:r>
            <a:r>
              <a:rPr lang="en-US" dirty="0" smtClean="0"/>
              <a:t>)</a:t>
            </a:r>
            <a:r>
              <a:rPr lang="tr-TR" dirty="0" smtClean="0"/>
              <a:t> </a:t>
            </a:r>
            <a:r>
              <a:rPr lang="tr-TR" dirty="0"/>
              <a:t>adresleme yapılıyorsa her </a:t>
            </a:r>
            <a:r>
              <a:rPr lang="tr-TR" dirty="0" err="1"/>
              <a:t>process</a:t>
            </a:r>
            <a:r>
              <a:rPr lang="tr-TR" dirty="0"/>
              <a:t> için üç </a:t>
            </a:r>
            <a:r>
              <a:rPr lang="tr-TR" dirty="0" err="1"/>
              <a:t>frame</a:t>
            </a:r>
            <a:r>
              <a:rPr lang="tr-TR" dirty="0"/>
              <a:t> gerekebilir.</a:t>
            </a:r>
          </a:p>
          <a:p>
            <a:pPr algn="just">
              <a:lnSpc>
                <a:spcPct val="110000"/>
              </a:lnSpc>
            </a:pPr>
            <a:r>
              <a:rPr lang="tr-TR" dirty="0"/>
              <a:t>Gerekenden az </a:t>
            </a:r>
            <a:r>
              <a:rPr lang="tr-TR" dirty="0" err="1"/>
              <a:t>frame</a:t>
            </a:r>
            <a:r>
              <a:rPr lang="tr-TR" dirty="0"/>
              <a:t> atandığında, </a:t>
            </a:r>
            <a:r>
              <a:rPr lang="tr-TR" dirty="0" err="1"/>
              <a:t>page</a:t>
            </a:r>
            <a:r>
              <a:rPr lang="tr-TR" dirty="0"/>
              <a:t> </a:t>
            </a:r>
            <a:r>
              <a:rPr lang="tr-TR" dirty="0" err="1"/>
              <a:t>fault</a:t>
            </a:r>
            <a:r>
              <a:rPr lang="tr-TR" dirty="0"/>
              <a:t> oranı artar.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515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Allocation</a:t>
            </a:r>
            <a:r>
              <a:rPr lang="tr-TR" dirty="0"/>
              <a:t> of </a:t>
            </a:r>
            <a:r>
              <a:rPr lang="tr-TR" dirty="0" err="1"/>
              <a:t>frames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0320" y="2126561"/>
            <a:ext cx="9613861" cy="359931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tr-TR" sz="1800" dirty="0" err="1"/>
              <a:t>Frame</a:t>
            </a:r>
            <a:r>
              <a:rPr lang="tr-TR" sz="1800" dirty="0"/>
              <a:t> atama algoritmaları</a:t>
            </a:r>
          </a:p>
          <a:p>
            <a:pPr algn="just"/>
            <a:r>
              <a:rPr lang="tr-TR" sz="1800" dirty="0" smtClean="0"/>
              <a:t>En </a:t>
            </a:r>
            <a:r>
              <a:rPr lang="tr-TR" sz="1800" dirty="0"/>
              <a:t>kolay yöntemde, m adet </a:t>
            </a:r>
            <a:r>
              <a:rPr lang="tr-TR" sz="1800" dirty="0" err="1"/>
              <a:t>frame</a:t>
            </a:r>
            <a:r>
              <a:rPr lang="tr-TR" sz="1800" dirty="0"/>
              <a:t> n </a:t>
            </a:r>
            <a:r>
              <a:rPr lang="tr-TR" sz="1800" dirty="0" err="1"/>
              <a:t>process</a:t>
            </a:r>
            <a:r>
              <a:rPr lang="tr-TR" sz="1800" dirty="0"/>
              <a:t> arasında eşit olarak dağıtılır (</a:t>
            </a:r>
            <a:r>
              <a:rPr lang="tr-TR" sz="1800" dirty="0" err="1"/>
              <a:t>equal</a:t>
            </a:r>
            <a:r>
              <a:rPr lang="tr-TR" sz="1800" dirty="0"/>
              <a:t> </a:t>
            </a:r>
            <a:r>
              <a:rPr lang="tr-TR" sz="1800" dirty="0" err="1"/>
              <a:t>allocation</a:t>
            </a:r>
            <a:r>
              <a:rPr lang="tr-TR" sz="1800" dirty="0" smtClean="0"/>
              <a:t>)</a:t>
            </a:r>
            <a:r>
              <a:rPr lang="en-US" sz="1800" dirty="0" smtClean="0"/>
              <a:t> -&gt;</a:t>
            </a:r>
            <a:r>
              <a:rPr lang="tr-TR" sz="1800" dirty="0" smtClean="0"/>
              <a:t>    (</a:t>
            </a:r>
            <a:r>
              <a:rPr lang="tr-TR" sz="1800" dirty="0"/>
              <a:t>Her </a:t>
            </a:r>
            <a:r>
              <a:rPr lang="tr-TR" sz="1800" dirty="0" err="1"/>
              <a:t>process</a:t>
            </a:r>
            <a:r>
              <a:rPr lang="tr-TR" sz="1800" dirty="0"/>
              <a:t> m/n </a:t>
            </a:r>
            <a:r>
              <a:rPr lang="tr-TR" sz="1800" dirty="0" err="1"/>
              <a:t>frame</a:t>
            </a:r>
            <a:r>
              <a:rPr lang="tr-TR" sz="1800" dirty="0"/>
              <a:t> alır</a:t>
            </a:r>
            <a:r>
              <a:rPr lang="tr-TR" sz="1800" dirty="0" smtClean="0"/>
              <a:t>.)</a:t>
            </a:r>
            <a:endParaRPr lang="tr-TR" sz="1800" dirty="0"/>
          </a:p>
          <a:p>
            <a:pPr algn="just"/>
            <a:r>
              <a:rPr lang="tr-TR" sz="1800" dirty="0" smtClean="0"/>
              <a:t>Farklı </a:t>
            </a:r>
            <a:r>
              <a:rPr lang="tr-TR" sz="1800" dirty="0" err="1"/>
              <a:t>process’ler</a:t>
            </a:r>
            <a:r>
              <a:rPr lang="tr-TR" sz="1800" dirty="0"/>
              <a:t> farklı sayıda </a:t>
            </a:r>
            <a:r>
              <a:rPr lang="tr-TR" sz="1800" dirty="0" err="1"/>
              <a:t>frame’e</a:t>
            </a:r>
            <a:r>
              <a:rPr lang="tr-TR" sz="1800" dirty="0"/>
              <a:t> ihtiyaç duyarlar. </a:t>
            </a:r>
          </a:p>
          <a:p>
            <a:pPr algn="just"/>
            <a:r>
              <a:rPr lang="tr-TR" sz="1800" dirty="0" smtClean="0"/>
              <a:t>Her </a:t>
            </a:r>
            <a:r>
              <a:rPr lang="tr-TR" sz="1800" dirty="0" err="1"/>
              <a:t>process’e</a:t>
            </a:r>
            <a:r>
              <a:rPr lang="tr-TR" sz="1800" dirty="0"/>
              <a:t> atanacak </a:t>
            </a:r>
            <a:r>
              <a:rPr lang="tr-TR" sz="1800" dirty="0" err="1"/>
              <a:t>frame</a:t>
            </a:r>
            <a:r>
              <a:rPr lang="tr-TR" sz="1800" dirty="0"/>
              <a:t> sayısı </a:t>
            </a:r>
            <a:r>
              <a:rPr lang="tr-TR" sz="1800" dirty="0" err="1"/>
              <a:t>process’in</a:t>
            </a:r>
            <a:r>
              <a:rPr lang="tr-TR" sz="1800" dirty="0"/>
              <a:t> boyutuna göre belirlenebilir (</a:t>
            </a:r>
            <a:r>
              <a:rPr lang="tr-TR" sz="1800" dirty="0" err="1"/>
              <a:t>proportional</a:t>
            </a:r>
            <a:r>
              <a:rPr lang="tr-TR" sz="1800" dirty="0"/>
              <a:t> </a:t>
            </a:r>
            <a:r>
              <a:rPr lang="tr-TR" sz="1800" dirty="0" err="1"/>
              <a:t>allocation</a:t>
            </a:r>
            <a:r>
              <a:rPr lang="tr-TR" sz="1800" dirty="0"/>
              <a:t>).</a:t>
            </a:r>
          </a:p>
          <a:p>
            <a:pPr algn="just"/>
            <a:r>
              <a:rPr lang="tr-TR" sz="1800" dirty="0" smtClean="0"/>
              <a:t>Yanda, </a:t>
            </a:r>
            <a:r>
              <a:rPr lang="tr-TR" sz="1800" dirty="0"/>
              <a:t>S tüm </a:t>
            </a:r>
            <a:r>
              <a:rPr lang="tr-TR" sz="1800" dirty="0" err="1"/>
              <a:t>process’lerin</a:t>
            </a:r>
            <a:r>
              <a:rPr lang="tr-TR" sz="1800" dirty="0"/>
              <a:t> toplam boyutu, </a:t>
            </a:r>
            <a:r>
              <a:rPr lang="tr-TR" sz="1800" dirty="0" smtClean="0"/>
              <a:t>si i</a:t>
            </a:r>
            <a:r>
              <a:rPr lang="tr-TR" sz="1800" dirty="0"/>
              <a:t>. </a:t>
            </a:r>
            <a:r>
              <a:rPr lang="tr-TR" sz="1800" dirty="0" err="1"/>
              <a:t>process’in</a:t>
            </a:r>
            <a:r>
              <a:rPr lang="tr-TR" sz="1800" dirty="0"/>
              <a:t> </a:t>
            </a:r>
            <a:r>
              <a:rPr lang="tr-TR" sz="1800" dirty="0" smtClean="0"/>
              <a:t>boyutudur (sayfa sayısı)</a:t>
            </a:r>
            <a:r>
              <a:rPr lang="en-US" sz="1800" dirty="0" smtClean="0"/>
              <a:t>:</a:t>
            </a:r>
            <a:r>
              <a:rPr lang="tr-TR" sz="1800" dirty="0" smtClean="0"/>
              <a:t> </a:t>
            </a:r>
            <a:endParaRPr lang="tr-TR" sz="1800" dirty="0"/>
          </a:p>
          <a:p>
            <a:pPr algn="just"/>
            <a:endParaRPr lang="en-US" sz="1800" dirty="0" smtClean="0"/>
          </a:p>
          <a:p>
            <a:pPr algn="just"/>
            <a:r>
              <a:rPr lang="tr-TR" sz="1800" dirty="0" smtClean="0"/>
              <a:t>Pi </a:t>
            </a:r>
            <a:r>
              <a:rPr lang="tr-TR" sz="1800" dirty="0" err="1" smtClean="0"/>
              <a:t>process’i</a:t>
            </a:r>
            <a:r>
              <a:rPr lang="tr-TR" sz="1800" dirty="0" smtClean="0"/>
              <a:t> </a:t>
            </a:r>
            <a:r>
              <a:rPr lang="tr-TR" sz="1800" dirty="0"/>
              <a:t>için atanacak </a:t>
            </a:r>
            <a:r>
              <a:rPr lang="tr-TR" sz="1800" dirty="0" err="1"/>
              <a:t>frame</a:t>
            </a:r>
            <a:r>
              <a:rPr lang="tr-TR" sz="1800" dirty="0"/>
              <a:t> sayısı </a:t>
            </a:r>
            <a:r>
              <a:rPr lang="tr-TR" sz="1800" dirty="0" smtClean="0"/>
              <a:t>yandaki </a:t>
            </a:r>
            <a:r>
              <a:rPr lang="tr-TR" sz="1800" dirty="0"/>
              <a:t>gibi </a:t>
            </a:r>
            <a:r>
              <a:rPr lang="tr-TR" sz="1800" dirty="0" smtClean="0"/>
              <a:t>hesaplanır</a:t>
            </a:r>
            <a:r>
              <a:rPr lang="en-US" sz="1800" dirty="0" smtClean="0"/>
              <a:t>. m-&gt;</a:t>
            </a:r>
            <a:r>
              <a:rPr lang="en-US" sz="1800" dirty="0" err="1" smtClean="0"/>
              <a:t>toplam</a:t>
            </a:r>
            <a:r>
              <a:rPr lang="en-US" sz="1800" dirty="0" smtClean="0"/>
              <a:t> frame </a:t>
            </a:r>
            <a:r>
              <a:rPr lang="en-US" sz="1800" dirty="0" err="1" smtClean="0"/>
              <a:t>sayısı</a:t>
            </a:r>
            <a:r>
              <a:rPr lang="en-US" sz="1800" dirty="0" smtClean="0"/>
              <a:t>:</a:t>
            </a:r>
            <a:endParaRPr lang="tr-TR" sz="1800" dirty="0"/>
          </a:p>
          <a:p>
            <a:pPr algn="just"/>
            <a:endParaRPr lang="en-US" sz="1800" dirty="0" smtClean="0"/>
          </a:p>
          <a:p>
            <a:pPr algn="just"/>
            <a:r>
              <a:rPr lang="tr-TR" sz="1800" dirty="0" smtClean="0"/>
              <a:t>Toplam </a:t>
            </a:r>
            <a:r>
              <a:rPr lang="tr-TR" sz="1800" dirty="0"/>
              <a:t>62 </a:t>
            </a:r>
            <a:r>
              <a:rPr lang="tr-TR" sz="1800" dirty="0" err="1"/>
              <a:t>frame’in</a:t>
            </a:r>
            <a:r>
              <a:rPr lang="tr-TR" sz="1800" dirty="0"/>
              <a:t> </a:t>
            </a:r>
            <a:r>
              <a:rPr lang="en-US" sz="1800" dirty="0" smtClean="0"/>
              <a:t>p1-&gt;</a:t>
            </a:r>
            <a:r>
              <a:rPr lang="tr-TR" sz="1800" dirty="0" smtClean="0"/>
              <a:t>10 </a:t>
            </a:r>
            <a:r>
              <a:rPr lang="tr-TR" sz="1800" dirty="0"/>
              <a:t>ve </a:t>
            </a:r>
            <a:r>
              <a:rPr lang="en-US" sz="1800" dirty="0" smtClean="0"/>
              <a:t>p2-&gt;</a:t>
            </a:r>
            <a:r>
              <a:rPr lang="tr-TR" sz="1800" dirty="0" smtClean="0"/>
              <a:t>127 </a:t>
            </a:r>
            <a:r>
              <a:rPr lang="tr-TR" sz="1800" dirty="0"/>
              <a:t>sayfa olan </a:t>
            </a:r>
            <a:r>
              <a:rPr lang="tr-TR" sz="1800" dirty="0" err="1"/>
              <a:t>process’ler</a:t>
            </a:r>
            <a:r>
              <a:rPr lang="tr-TR" sz="1800" dirty="0"/>
              <a:t> için </a:t>
            </a:r>
            <a:r>
              <a:rPr lang="tr-TR" sz="1800" dirty="0" err="1"/>
              <a:t>frame</a:t>
            </a:r>
            <a:r>
              <a:rPr lang="tr-TR" sz="1800" dirty="0"/>
              <a:t> sayıları,</a:t>
            </a:r>
          </a:p>
          <a:p>
            <a:pPr marL="0" indent="0" algn="just">
              <a:buNone/>
            </a:pPr>
            <a:r>
              <a:rPr lang="es-ES" sz="1800" dirty="0" smtClean="0"/>
              <a:t>   p1-&gt; (</a:t>
            </a:r>
            <a:r>
              <a:rPr lang="es-ES" sz="1800" dirty="0"/>
              <a:t>10 / 137) * 62 = </a:t>
            </a:r>
            <a:r>
              <a:rPr lang="tr-TR" sz="1800" dirty="0"/>
              <a:t>5</a:t>
            </a:r>
            <a:r>
              <a:rPr lang="es-ES" sz="1800" dirty="0" smtClean="0"/>
              <a:t>      p2-&gt;(127 </a:t>
            </a:r>
            <a:r>
              <a:rPr lang="es-ES" sz="1800" dirty="0"/>
              <a:t>/ 137) * 62 = 57</a:t>
            </a:r>
            <a:endParaRPr lang="tr-TR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/>
              <p:cNvSpPr txBox="1"/>
              <p:nvPr/>
            </p:nvSpPr>
            <p:spPr>
              <a:xfrm>
                <a:off x="9994396" y="4840871"/>
                <a:ext cx="143436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Metin kutusu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396" y="4840871"/>
                <a:ext cx="1434367" cy="4743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/>
              <p:cNvSpPr txBox="1"/>
              <p:nvPr/>
            </p:nvSpPr>
            <p:spPr>
              <a:xfrm>
                <a:off x="9539022" y="3990640"/>
                <a:ext cx="101745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Metin kutusu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022" y="3990640"/>
                <a:ext cx="1017458" cy="670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78545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7336</TotalTime>
  <Words>1719</Words>
  <Application>Microsoft Office PowerPoint</Application>
  <PresentationFormat>Geniş ekran</PresentationFormat>
  <Paragraphs>194</Paragraphs>
  <Slides>33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33</vt:i4>
      </vt:variant>
    </vt:vector>
  </HeadingPairs>
  <TitlesOfParts>
    <vt:vector size="37" baseType="lpstr">
      <vt:lpstr>Arial</vt:lpstr>
      <vt:lpstr>Cambria Math</vt:lpstr>
      <vt:lpstr>Trebuchet MS</vt:lpstr>
      <vt:lpstr>Berlin</vt:lpstr>
      <vt:lpstr>Bilgisayar İşletim Sistemleri </vt:lpstr>
      <vt:lpstr>Page replacement</vt:lpstr>
      <vt:lpstr>Page replacement</vt:lpstr>
      <vt:lpstr>Page replacement</vt:lpstr>
      <vt:lpstr>Page replacement</vt:lpstr>
      <vt:lpstr>Page replacement</vt:lpstr>
      <vt:lpstr>Allocation of frames</vt:lpstr>
      <vt:lpstr>Allocation of frames</vt:lpstr>
      <vt:lpstr>Allocation of frames</vt:lpstr>
      <vt:lpstr>Allocation of frames</vt:lpstr>
      <vt:lpstr>Thrashing</vt:lpstr>
      <vt:lpstr>Thrashing</vt:lpstr>
      <vt:lpstr>Thrashing</vt:lpstr>
      <vt:lpstr>Thrashing</vt:lpstr>
      <vt:lpstr>Thrashing</vt:lpstr>
      <vt:lpstr>Thrashing</vt:lpstr>
      <vt:lpstr>Thrashing</vt:lpstr>
      <vt:lpstr>Thrashing</vt:lpstr>
      <vt:lpstr>Thrashing</vt:lpstr>
      <vt:lpstr>Thrashing</vt:lpstr>
      <vt:lpstr>Thrashing</vt:lpstr>
      <vt:lpstr>Dosya Sistemi (File System)-File yaklaşımı</vt:lpstr>
      <vt:lpstr>Dosya Sistemi (File System)-File yaklaşımı</vt:lpstr>
      <vt:lpstr>Dosya Sistemi (File System)-File yaklaşımı</vt:lpstr>
      <vt:lpstr>Dosya Sistemi (File System)-File yaklaşımı</vt:lpstr>
      <vt:lpstr>Dosya Sistemi (File System)-File yaklaşımı</vt:lpstr>
      <vt:lpstr>Dosya Sistemi (File System)-File yaklaşımı</vt:lpstr>
      <vt:lpstr>Dosya Sistemi (File System)-File yaklaşımı</vt:lpstr>
      <vt:lpstr>File yaklaşımı</vt:lpstr>
      <vt:lpstr>File yaklaşımı</vt:lpstr>
      <vt:lpstr>File yaklaşımı</vt:lpstr>
      <vt:lpstr>File yaklaşımı</vt:lpstr>
      <vt:lpstr>Kaynaklar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Algoritma Analizi</dc:title>
  <dc:creator>Metin BİLGİN</dc:creator>
  <cp:lastModifiedBy>metin</cp:lastModifiedBy>
  <cp:revision>187</cp:revision>
  <dcterms:created xsi:type="dcterms:W3CDTF">2020-09-30T21:00:45Z</dcterms:created>
  <dcterms:modified xsi:type="dcterms:W3CDTF">2024-05-21T05:59:44Z</dcterms:modified>
</cp:coreProperties>
</file>